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256" r:id="rId2"/>
    <p:sldId id="269" r:id="rId3"/>
    <p:sldId id="260" r:id="rId4"/>
    <p:sldId id="261" r:id="rId5"/>
    <p:sldId id="270" r:id="rId6"/>
    <p:sldId id="262" r:id="rId7"/>
    <p:sldId id="271" r:id="rId8"/>
    <p:sldId id="272" r:id="rId9"/>
    <p:sldId id="265" r:id="rId10"/>
    <p:sldId id="274" r:id="rId11"/>
    <p:sldId id="275" r:id="rId12"/>
    <p:sldId id="264" r:id="rId13"/>
    <p:sldId id="267" r:id="rId14"/>
    <p:sldId id="277" r:id="rId15"/>
    <p:sldId id="268" r:id="rId16"/>
    <p:sldId id="278" r:id="rId17"/>
    <p:sldId id="259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39CE8FF-A32B-7E4C-A209-27EABDD63515}">
          <p14:sldIdLst>
            <p14:sldId id="256"/>
            <p14:sldId id="269"/>
            <p14:sldId id="260"/>
            <p14:sldId id="261"/>
            <p14:sldId id="270"/>
            <p14:sldId id="262"/>
            <p14:sldId id="271"/>
            <p14:sldId id="272"/>
            <p14:sldId id="265"/>
            <p14:sldId id="274"/>
            <p14:sldId id="275"/>
            <p14:sldId id="264"/>
            <p14:sldId id="267"/>
            <p14:sldId id="277"/>
            <p14:sldId id="268"/>
            <p14:sldId id="278"/>
            <p14:sldId id="259"/>
            <p14:sldId id="27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090" autoAdjust="0"/>
    <p:restoredTop sz="87869" autoAdjust="0"/>
  </p:normalViewPr>
  <p:slideViewPr>
    <p:cSldViewPr snapToGrid="0" snapToObjects="1">
      <p:cViewPr>
        <p:scale>
          <a:sx n="103" d="100"/>
          <a:sy n="103" d="100"/>
        </p:scale>
        <p:origin x="-472" y="-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F9FE43-D518-AB4A-AB75-FCAF4A2EEED5}" type="doc">
      <dgm:prSet loTypeId="urn:microsoft.com/office/officeart/2005/8/layout/cycle2" loCatId="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8DF70E-CAEE-514C-BB6D-134DFC6F0A48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 smtClean="0"/>
            <a:t>+750 Users</a:t>
          </a:r>
          <a:endParaRPr lang="en-US" dirty="0"/>
        </a:p>
      </dgm:t>
    </dgm:pt>
    <dgm:pt modelId="{0D79336C-1966-ED42-B6A2-1FA91D10AF3D}" type="parTrans" cxnId="{AF827EBA-32B6-D04E-B5FD-B8AC1FC959BF}">
      <dgm:prSet/>
      <dgm:spPr/>
      <dgm:t>
        <a:bodyPr/>
        <a:lstStyle/>
        <a:p>
          <a:endParaRPr lang="en-US"/>
        </a:p>
      </dgm:t>
    </dgm:pt>
    <dgm:pt modelId="{5CF91997-082B-DD48-A1F3-4AB160F8BF53}" type="sibTrans" cxnId="{AF827EBA-32B6-D04E-B5FD-B8AC1FC959BF}">
      <dgm:prSet/>
      <dgm:spPr/>
      <dgm:t>
        <a:bodyPr/>
        <a:lstStyle/>
        <a:p>
          <a:endParaRPr lang="en-US"/>
        </a:p>
      </dgm:t>
    </dgm:pt>
    <dgm:pt modelId="{A4621D5E-C548-4B44-8D82-52A132A2EB0E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 smtClean="0"/>
            <a:t>+5 Business Units</a:t>
          </a:r>
          <a:endParaRPr lang="en-US" dirty="0"/>
        </a:p>
      </dgm:t>
    </dgm:pt>
    <dgm:pt modelId="{F109249C-2741-E948-944A-55C704DBCDDF}" type="parTrans" cxnId="{9E7DD063-2E74-E74E-8BCF-BE477892C9E8}">
      <dgm:prSet/>
      <dgm:spPr/>
      <dgm:t>
        <a:bodyPr/>
        <a:lstStyle/>
        <a:p>
          <a:endParaRPr lang="en-US"/>
        </a:p>
      </dgm:t>
    </dgm:pt>
    <dgm:pt modelId="{6A56B695-E096-6243-B2F8-960F733F2C55}" type="sibTrans" cxnId="{9E7DD063-2E74-E74E-8BCF-BE477892C9E8}">
      <dgm:prSet/>
      <dgm:spPr/>
      <dgm:t>
        <a:bodyPr/>
        <a:lstStyle/>
        <a:p>
          <a:endParaRPr lang="en-US"/>
        </a:p>
      </dgm:t>
    </dgm:pt>
    <dgm:pt modelId="{02483C1C-8E9D-2541-84D8-FAEEA7371062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 smtClean="0"/>
            <a:t>Territory </a:t>
          </a:r>
          <a:r>
            <a:rPr lang="en-US" dirty="0" err="1" smtClean="0"/>
            <a:t>Mgmt</a:t>
          </a:r>
          <a:endParaRPr lang="en-US" dirty="0"/>
        </a:p>
      </dgm:t>
    </dgm:pt>
    <dgm:pt modelId="{08FA8E2D-0AC6-2A4B-842D-B24B3FDE8D64}" type="parTrans" cxnId="{E0AFF2B1-FE54-CB47-88DB-77C9B8B7C928}">
      <dgm:prSet/>
      <dgm:spPr/>
      <dgm:t>
        <a:bodyPr/>
        <a:lstStyle/>
        <a:p>
          <a:endParaRPr lang="en-US"/>
        </a:p>
      </dgm:t>
    </dgm:pt>
    <dgm:pt modelId="{3D83EC13-D734-4B49-93F6-39FD8128981E}" type="sibTrans" cxnId="{E0AFF2B1-FE54-CB47-88DB-77C9B8B7C928}">
      <dgm:prSet/>
      <dgm:spPr/>
      <dgm:t>
        <a:bodyPr/>
        <a:lstStyle/>
        <a:p>
          <a:endParaRPr lang="en-US"/>
        </a:p>
      </dgm:t>
    </dgm:pt>
    <dgm:pt modelId="{83350729-E97E-2C4B-BAD0-35A83338D54B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 smtClean="0"/>
            <a:t>Sales Planning</a:t>
          </a:r>
          <a:endParaRPr lang="en-US" dirty="0"/>
        </a:p>
      </dgm:t>
    </dgm:pt>
    <dgm:pt modelId="{941F7BCE-0FDE-7E4A-9D27-330217E3D517}" type="parTrans" cxnId="{8B930C00-F2D7-AE4D-AE14-B462CD299359}">
      <dgm:prSet/>
      <dgm:spPr/>
      <dgm:t>
        <a:bodyPr/>
        <a:lstStyle/>
        <a:p>
          <a:endParaRPr lang="en-US"/>
        </a:p>
      </dgm:t>
    </dgm:pt>
    <dgm:pt modelId="{6671D065-A4E8-7D4D-9862-E5203A7FF5D1}" type="sibTrans" cxnId="{8B930C00-F2D7-AE4D-AE14-B462CD299359}">
      <dgm:prSet/>
      <dgm:spPr/>
      <dgm:t>
        <a:bodyPr/>
        <a:lstStyle/>
        <a:p>
          <a:endParaRPr lang="en-US"/>
        </a:p>
      </dgm:t>
    </dgm:pt>
    <dgm:pt modelId="{AF1C00A4-5EBD-0C4B-9240-3365A8038B1E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 smtClean="0"/>
            <a:t>+0 Support Staff</a:t>
          </a:r>
          <a:endParaRPr lang="en-US" dirty="0"/>
        </a:p>
      </dgm:t>
    </dgm:pt>
    <dgm:pt modelId="{2DEFF5BE-0C6E-374E-8E0F-BE57D56CB1F8}" type="parTrans" cxnId="{AF0FF21C-6810-0049-9725-DEF579404B36}">
      <dgm:prSet/>
      <dgm:spPr/>
      <dgm:t>
        <a:bodyPr/>
        <a:lstStyle/>
        <a:p>
          <a:endParaRPr lang="en-US"/>
        </a:p>
      </dgm:t>
    </dgm:pt>
    <dgm:pt modelId="{81EDC1A0-DF24-5541-89F3-91FAF561B143}" type="sibTrans" cxnId="{AF0FF21C-6810-0049-9725-DEF579404B36}">
      <dgm:prSet/>
      <dgm:spPr/>
      <dgm:t>
        <a:bodyPr/>
        <a:lstStyle/>
        <a:p>
          <a:endParaRPr lang="en-US"/>
        </a:p>
      </dgm:t>
    </dgm:pt>
    <dgm:pt modelId="{DF50164F-1177-9844-BD16-52B4ACA94FB7}" type="pres">
      <dgm:prSet presAssocID="{17F9FE43-D518-AB4A-AB75-FCAF4A2EEED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B8D8122-FDB9-2A4A-AAF4-1507FC9F9F27}" type="pres">
      <dgm:prSet presAssocID="{038DF70E-CAEE-514C-BB6D-134DFC6F0A48}" presName="node" presStyleLbl="node1" presStyleIdx="0" presStyleCnt="5" custRadScaleRad="1006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6A486A-D99C-9C45-AB3A-020E36602F77}" type="pres">
      <dgm:prSet presAssocID="{5CF91997-082B-DD48-A1F3-4AB160F8BF53}" presName="sibTrans" presStyleLbl="sibTrans2D1" presStyleIdx="0" presStyleCnt="5"/>
      <dgm:spPr/>
      <dgm:t>
        <a:bodyPr/>
        <a:lstStyle/>
        <a:p>
          <a:endParaRPr lang="en-US"/>
        </a:p>
      </dgm:t>
    </dgm:pt>
    <dgm:pt modelId="{43BC3706-005E-B24A-B9B9-2F3E1A82D354}" type="pres">
      <dgm:prSet presAssocID="{5CF91997-082B-DD48-A1F3-4AB160F8BF53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216A8435-2FC0-C043-B622-43C89115F92D}" type="pres">
      <dgm:prSet presAssocID="{A4621D5E-C548-4B44-8D82-52A132A2EB0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8D4096-37DB-C540-90EB-8A93FBB6E225}" type="pres">
      <dgm:prSet presAssocID="{6A56B695-E096-6243-B2F8-960F733F2C55}" presName="sibTrans" presStyleLbl="sibTrans2D1" presStyleIdx="1" presStyleCnt="5"/>
      <dgm:spPr/>
      <dgm:t>
        <a:bodyPr/>
        <a:lstStyle/>
        <a:p>
          <a:endParaRPr lang="en-US"/>
        </a:p>
      </dgm:t>
    </dgm:pt>
    <dgm:pt modelId="{B089F0DF-E583-FB45-AEC8-AC0354707878}" type="pres">
      <dgm:prSet presAssocID="{6A56B695-E096-6243-B2F8-960F733F2C55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C07121D1-BEAB-F049-9301-B4645298E9A1}" type="pres">
      <dgm:prSet presAssocID="{02483C1C-8E9D-2541-84D8-FAEEA737106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47A09C-664D-BB41-A8E2-F28F495D9373}" type="pres">
      <dgm:prSet presAssocID="{3D83EC13-D734-4B49-93F6-39FD8128981E}" presName="sibTrans" presStyleLbl="sibTrans2D1" presStyleIdx="2" presStyleCnt="5"/>
      <dgm:spPr/>
      <dgm:t>
        <a:bodyPr/>
        <a:lstStyle/>
        <a:p>
          <a:endParaRPr lang="en-US"/>
        </a:p>
      </dgm:t>
    </dgm:pt>
    <dgm:pt modelId="{59EA1768-59BC-2D45-BBA7-6E1B10EA46A6}" type="pres">
      <dgm:prSet presAssocID="{3D83EC13-D734-4B49-93F6-39FD8128981E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608A3AFB-AD7C-8647-AF11-0FE8AFEBB02D}" type="pres">
      <dgm:prSet presAssocID="{83350729-E97E-2C4B-BAD0-35A83338D54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B63ADE-5544-814D-8A41-62CF03D8933C}" type="pres">
      <dgm:prSet presAssocID="{6671D065-A4E8-7D4D-9862-E5203A7FF5D1}" presName="sibTrans" presStyleLbl="sibTrans2D1" presStyleIdx="3" presStyleCnt="5"/>
      <dgm:spPr/>
      <dgm:t>
        <a:bodyPr/>
        <a:lstStyle/>
        <a:p>
          <a:endParaRPr lang="en-US"/>
        </a:p>
      </dgm:t>
    </dgm:pt>
    <dgm:pt modelId="{C2A29004-FA24-9846-90AD-81AFD7EEFDF5}" type="pres">
      <dgm:prSet presAssocID="{6671D065-A4E8-7D4D-9862-E5203A7FF5D1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A65A3622-B773-7F45-BB20-9D43C6BEF523}" type="pres">
      <dgm:prSet presAssocID="{AF1C00A4-5EBD-0C4B-9240-3365A8038B1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C11FCD-CFFD-3E4F-A385-A8F35C5D3D2F}" type="pres">
      <dgm:prSet presAssocID="{81EDC1A0-DF24-5541-89F3-91FAF561B143}" presName="sibTrans" presStyleLbl="sibTrans2D1" presStyleIdx="4" presStyleCnt="5"/>
      <dgm:spPr/>
      <dgm:t>
        <a:bodyPr/>
        <a:lstStyle/>
        <a:p>
          <a:endParaRPr lang="en-US"/>
        </a:p>
      </dgm:t>
    </dgm:pt>
    <dgm:pt modelId="{F3CE92D9-AAA9-C242-99DD-461207A3782E}" type="pres">
      <dgm:prSet presAssocID="{81EDC1A0-DF24-5541-89F3-91FAF561B143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AF827EBA-32B6-D04E-B5FD-B8AC1FC959BF}" srcId="{17F9FE43-D518-AB4A-AB75-FCAF4A2EEED5}" destId="{038DF70E-CAEE-514C-BB6D-134DFC6F0A48}" srcOrd="0" destOrd="0" parTransId="{0D79336C-1966-ED42-B6A2-1FA91D10AF3D}" sibTransId="{5CF91997-082B-DD48-A1F3-4AB160F8BF53}"/>
    <dgm:cxn modelId="{F0C277BA-8FA2-6345-B979-6BA6DCA0595D}" type="presOf" srcId="{A4621D5E-C548-4B44-8D82-52A132A2EB0E}" destId="{216A8435-2FC0-C043-B622-43C89115F92D}" srcOrd="0" destOrd="0" presId="urn:microsoft.com/office/officeart/2005/8/layout/cycle2"/>
    <dgm:cxn modelId="{891B7822-0F47-734D-8253-9219CACBA339}" type="presOf" srcId="{5CF91997-082B-DD48-A1F3-4AB160F8BF53}" destId="{43BC3706-005E-B24A-B9B9-2F3E1A82D354}" srcOrd="1" destOrd="0" presId="urn:microsoft.com/office/officeart/2005/8/layout/cycle2"/>
    <dgm:cxn modelId="{AF0FF21C-6810-0049-9725-DEF579404B36}" srcId="{17F9FE43-D518-AB4A-AB75-FCAF4A2EEED5}" destId="{AF1C00A4-5EBD-0C4B-9240-3365A8038B1E}" srcOrd="4" destOrd="0" parTransId="{2DEFF5BE-0C6E-374E-8E0F-BE57D56CB1F8}" sibTransId="{81EDC1A0-DF24-5541-89F3-91FAF561B143}"/>
    <dgm:cxn modelId="{8B930C00-F2D7-AE4D-AE14-B462CD299359}" srcId="{17F9FE43-D518-AB4A-AB75-FCAF4A2EEED5}" destId="{83350729-E97E-2C4B-BAD0-35A83338D54B}" srcOrd="3" destOrd="0" parTransId="{941F7BCE-0FDE-7E4A-9D27-330217E3D517}" sibTransId="{6671D065-A4E8-7D4D-9862-E5203A7FF5D1}"/>
    <dgm:cxn modelId="{BA78824B-39EA-324B-8C26-C736B2E5AD72}" type="presOf" srcId="{3D83EC13-D734-4B49-93F6-39FD8128981E}" destId="{F047A09C-664D-BB41-A8E2-F28F495D9373}" srcOrd="0" destOrd="0" presId="urn:microsoft.com/office/officeart/2005/8/layout/cycle2"/>
    <dgm:cxn modelId="{DB1DB6D2-02D7-A34D-B43F-F045D0C029D3}" type="presOf" srcId="{6671D065-A4E8-7D4D-9862-E5203A7FF5D1}" destId="{C2A29004-FA24-9846-90AD-81AFD7EEFDF5}" srcOrd="1" destOrd="0" presId="urn:microsoft.com/office/officeart/2005/8/layout/cycle2"/>
    <dgm:cxn modelId="{E8C144CE-39DB-FD43-B6DE-5FC00D895024}" type="presOf" srcId="{6671D065-A4E8-7D4D-9862-E5203A7FF5D1}" destId="{AEB63ADE-5544-814D-8A41-62CF03D8933C}" srcOrd="0" destOrd="0" presId="urn:microsoft.com/office/officeart/2005/8/layout/cycle2"/>
    <dgm:cxn modelId="{B3E38B5A-E011-EF40-A00D-2A85F3F3837B}" type="presOf" srcId="{6A56B695-E096-6243-B2F8-960F733F2C55}" destId="{F88D4096-37DB-C540-90EB-8A93FBB6E225}" srcOrd="0" destOrd="0" presId="urn:microsoft.com/office/officeart/2005/8/layout/cycle2"/>
    <dgm:cxn modelId="{E0AFF2B1-FE54-CB47-88DB-77C9B8B7C928}" srcId="{17F9FE43-D518-AB4A-AB75-FCAF4A2EEED5}" destId="{02483C1C-8E9D-2541-84D8-FAEEA7371062}" srcOrd="2" destOrd="0" parTransId="{08FA8E2D-0AC6-2A4B-842D-B24B3FDE8D64}" sibTransId="{3D83EC13-D734-4B49-93F6-39FD8128981E}"/>
    <dgm:cxn modelId="{1FD1E771-1F93-7F40-9C56-1D5A818786D3}" type="presOf" srcId="{3D83EC13-D734-4B49-93F6-39FD8128981E}" destId="{59EA1768-59BC-2D45-BBA7-6E1B10EA46A6}" srcOrd="1" destOrd="0" presId="urn:microsoft.com/office/officeart/2005/8/layout/cycle2"/>
    <dgm:cxn modelId="{6FEAE992-12EA-084D-9000-8D0898BACDAF}" type="presOf" srcId="{83350729-E97E-2C4B-BAD0-35A83338D54B}" destId="{608A3AFB-AD7C-8647-AF11-0FE8AFEBB02D}" srcOrd="0" destOrd="0" presId="urn:microsoft.com/office/officeart/2005/8/layout/cycle2"/>
    <dgm:cxn modelId="{6B6461F9-E7C7-2545-ACCE-AAE76A8E1E74}" type="presOf" srcId="{02483C1C-8E9D-2541-84D8-FAEEA7371062}" destId="{C07121D1-BEAB-F049-9301-B4645298E9A1}" srcOrd="0" destOrd="0" presId="urn:microsoft.com/office/officeart/2005/8/layout/cycle2"/>
    <dgm:cxn modelId="{B59FBD65-C99D-2E43-9420-D87540992705}" type="presOf" srcId="{81EDC1A0-DF24-5541-89F3-91FAF561B143}" destId="{F5C11FCD-CFFD-3E4F-A385-A8F35C5D3D2F}" srcOrd="0" destOrd="0" presId="urn:microsoft.com/office/officeart/2005/8/layout/cycle2"/>
    <dgm:cxn modelId="{5DDE3EB9-91CD-9747-8B55-19D9DE1FC5F3}" type="presOf" srcId="{81EDC1A0-DF24-5541-89F3-91FAF561B143}" destId="{F3CE92D9-AAA9-C242-99DD-461207A3782E}" srcOrd="1" destOrd="0" presId="urn:microsoft.com/office/officeart/2005/8/layout/cycle2"/>
    <dgm:cxn modelId="{06428BB6-ACC3-DD40-ABA8-D3F8282D37AF}" type="presOf" srcId="{6A56B695-E096-6243-B2F8-960F733F2C55}" destId="{B089F0DF-E583-FB45-AEC8-AC0354707878}" srcOrd="1" destOrd="0" presId="urn:microsoft.com/office/officeart/2005/8/layout/cycle2"/>
    <dgm:cxn modelId="{9F312B79-7872-DA45-B50F-F28546FFC120}" type="presOf" srcId="{038DF70E-CAEE-514C-BB6D-134DFC6F0A48}" destId="{BB8D8122-FDB9-2A4A-AAF4-1507FC9F9F27}" srcOrd="0" destOrd="0" presId="urn:microsoft.com/office/officeart/2005/8/layout/cycle2"/>
    <dgm:cxn modelId="{9E7DD063-2E74-E74E-8BCF-BE477892C9E8}" srcId="{17F9FE43-D518-AB4A-AB75-FCAF4A2EEED5}" destId="{A4621D5E-C548-4B44-8D82-52A132A2EB0E}" srcOrd="1" destOrd="0" parTransId="{F109249C-2741-E948-944A-55C704DBCDDF}" sibTransId="{6A56B695-E096-6243-B2F8-960F733F2C55}"/>
    <dgm:cxn modelId="{A6168F0F-9420-F74B-98B3-1E1E4B221597}" type="presOf" srcId="{AF1C00A4-5EBD-0C4B-9240-3365A8038B1E}" destId="{A65A3622-B773-7F45-BB20-9D43C6BEF523}" srcOrd="0" destOrd="0" presId="urn:microsoft.com/office/officeart/2005/8/layout/cycle2"/>
    <dgm:cxn modelId="{676D55FD-4704-084B-B789-614D66DC02B6}" type="presOf" srcId="{17F9FE43-D518-AB4A-AB75-FCAF4A2EEED5}" destId="{DF50164F-1177-9844-BD16-52B4ACA94FB7}" srcOrd="0" destOrd="0" presId="urn:microsoft.com/office/officeart/2005/8/layout/cycle2"/>
    <dgm:cxn modelId="{9B6D8B31-B13C-894F-8EC1-5443887F3B5B}" type="presOf" srcId="{5CF91997-082B-DD48-A1F3-4AB160F8BF53}" destId="{3E6A486A-D99C-9C45-AB3A-020E36602F77}" srcOrd="0" destOrd="0" presId="urn:microsoft.com/office/officeart/2005/8/layout/cycle2"/>
    <dgm:cxn modelId="{C9C85D48-2F15-B746-973F-8E8845DD6127}" type="presParOf" srcId="{DF50164F-1177-9844-BD16-52B4ACA94FB7}" destId="{BB8D8122-FDB9-2A4A-AAF4-1507FC9F9F27}" srcOrd="0" destOrd="0" presId="urn:microsoft.com/office/officeart/2005/8/layout/cycle2"/>
    <dgm:cxn modelId="{D2A34A10-D24F-EF44-A6A9-F08D8E5B0BBB}" type="presParOf" srcId="{DF50164F-1177-9844-BD16-52B4ACA94FB7}" destId="{3E6A486A-D99C-9C45-AB3A-020E36602F77}" srcOrd="1" destOrd="0" presId="urn:microsoft.com/office/officeart/2005/8/layout/cycle2"/>
    <dgm:cxn modelId="{3C278473-8EBF-334B-ACF9-E016671B6402}" type="presParOf" srcId="{3E6A486A-D99C-9C45-AB3A-020E36602F77}" destId="{43BC3706-005E-B24A-B9B9-2F3E1A82D354}" srcOrd="0" destOrd="0" presId="urn:microsoft.com/office/officeart/2005/8/layout/cycle2"/>
    <dgm:cxn modelId="{7BAD78FB-F9E5-854F-B70E-1A28C7D3E860}" type="presParOf" srcId="{DF50164F-1177-9844-BD16-52B4ACA94FB7}" destId="{216A8435-2FC0-C043-B622-43C89115F92D}" srcOrd="2" destOrd="0" presId="urn:microsoft.com/office/officeart/2005/8/layout/cycle2"/>
    <dgm:cxn modelId="{F42B1A7A-8B46-314C-B6D9-330DAABBC00D}" type="presParOf" srcId="{DF50164F-1177-9844-BD16-52B4ACA94FB7}" destId="{F88D4096-37DB-C540-90EB-8A93FBB6E225}" srcOrd="3" destOrd="0" presId="urn:microsoft.com/office/officeart/2005/8/layout/cycle2"/>
    <dgm:cxn modelId="{8DCC843D-656D-D64C-BCAC-B8D38EF52D12}" type="presParOf" srcId="{F88D4096-37DB-C540-90EB-8A93FBB6E225}" destId="{B089F0DF-E583-FB45-AEC8-AC0354707878}" srcOrd="0" destOrd="0" presId="urn:microsoft.com/office/officeart/2005/8/layout/cycle2"/>
    <dgm:cxn modelId="{486C106A-5381-AD44-936A-D5152F99AF6A}" type="presParOf" srcId="{DF50164F-1177-9844-BD16-52B4ACA94FB7}" destId="{C07121D1-BEAB-F049-9301-B4645298E9A1}" srcOrd="4" destOrd="0" presId="urn:microsoft.com/office/officeart/2005/8/layout/cycle2"/>
    <dgm:cxn modelId="{642ADC4C-ED5A-0849-BFBC-A484BE103D45}" type="presParOf" srcId="{DF50164F-1177-9844-BD16-52B4ACA94FB7}" destId="{F047A09C-664D-BB41-A8E2-F28F495D9373}" srcOrd="5" destOrd="0" presId="urn:microsoft.com/office/officeart/2005/8/layout/cycle2"/>
    <dgm:cxn modelId="{96FB318B-AF29-BD44-B975-D8AAD19FDDAE}" type="presParOf" srcId="{F047A09C-664D-BB41-A8E2-F28F495D9373}" destId="{59EA1768-59BC-2D45-BBA7-6E1B10EA46A6}" srcOrd="0" destOrd="0" presId="urn:microsoft.com/office/officeart/2005/8/layout/cycle2"/>
    <dgm:cxn modelId="{282DCA0F-6E72-EE4F-8B4A-C5970DA70F39}" type="presParOf" srcId="{DF50164F-1177-9844-BD16-52B4ACA94FB7}" destId="{608A3AFB-AD7C-8647-AF11-0FE8AFEBB02D}" srcOrd="6" destOrd="0" presId="urn:microsoft.com/office/officeart/2005/8/layout/cycle2"/>
    <dgm:cxn modelId="{06718863-D68E-C44C-B0A6-E6F0113998BD}" type="presParOf" srcId="{DF50164F-1177-9844-BD16-52B4ACA94FB7}" destId="{AEB63ADE-5544-814D-8A41-62CF03D8933C}" srcOrd="7" destOrd="0" presId="urn:microsoft.com/office/officeart/2005/8/layout/cycle2"/>
    <dgm:cxn modelId="{C02620B9-1CE8-C74F-A8C8-05136123DE15}" type="presParOf" srcId="{AEB63ADE-5544-814D-8A41-62CF03D8933C}" destId="{C2A29004-FA24-9846-90AD-81AFD7EEFDF5}" srcOrd="0" destOrd="0" presId="urn:microsoft.com/office/officeart/2005/8/layout/cycle2"/>
    <dgm:cxn modelId="{071019E1-0425-6A4E-BE32-A0B44F45F63D}" type="presParOf" srcId="{DF50164F-1177-9844-BD16-52B4ACA94FB7}" destId="{A65A3622-B773-7F45-BB20-9D43C6BEF523}" srcOrd="8" destOrd="0" presId="urn:microsoft.com/office/officeart/2005/8/layout/cycle2"/>
    <dgm:cxn modelId="{E1772EC3-79AF-EA4E-999C-AA9CEB55DD5F}" type="presParOf" srcId="{DF50164F-1177-9844-BD16-52B4ACA94FB7}" destId="{F5C11FCD-CFFD-3E4F-A385-A8F35C5D3D2F}" srcOrd="9" destOrd="0" presId="urn:microsoft.com/office/officeart/2005/8/layout/cycle2"/>
    <dgm:cxn modelId="{F216F6DA-C5D9-334C-81C0-A4462D191D08}" type="presParOf" srcId="{F5C11FCD-CFFD-3E4F-A385-A8F35C5D3D2F}" destId="{F3CE92D9-AAA9-C242-99DD-461207A3782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AF4248-E12C-4E5C-B9F9-6BB4637FF8C8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186677-DD50-4ED9-9914-CCD2CD31E95B}">
      <dgm:prSet phldrT="[Text]"/>
      <dgm:spPr/>
      <dgm:t>
        <a:bodyPr/>
        <a:lstStyle/>
        <a:p>
          <a:r>
            <a:rPr lang="en-US" b="1" dirty="0" smtClean="0"/>
            <a:t>Governance</a:t>
          </a:r>
          <a:endParaRPr lang="en-US" b="1" dirty="0"/>
        </a:p>
      </dgm:t>
    </dgm:pt>
    <dgm:pt modelId="{81D7D939-F168-46EE-9DC2-FB4A8F0B8EF8}" type="parTrans" cxnId="{C85E96EB-85FB-45A8-B7F9-8293763F753E}">
      <dgm:prSet/>
      <dgm:spPr/>
      <dgm:t>
        <a:bodyPr/>
        <a:lstStyle/>
        <a:p>
          <a:endParaRPr lang="en-US"/>
        </a:p>
      </dgm:t>
    </dgm:pt>
    <dgm:pt modelId="{9D04F032-6AE7-4F03-B90B-A763E8633F2F}" type="sibTrans" cxnId="{C85E96EB-85FB-45A8-B7F9-8293763F753E}">
      <dgm:prSet/>
      <dgm:spPr/>
      <dgm:t>
        <a:bodyPr/>
        <a:lstStyle/>
        <a:p>
          <a:endParaRPr lang="en-US"/>
        </a:p>
      </dgm:t>
    </dgm:pt>
    <dgm:pt modelId="{6C98AA19-0821-4B78-AAEE-6BBAF59CD410}">
      <dgm:prSet phldrT="[Text]"/>
      <dgm:spPr>
        <a:solidFill>
          <a:schemeClr val="accent2"/>
        </a:solidFill>
      </dgm:spPr>
      <dgm:t>
        <a:bodyPr/>
        <a:lstStyle/>
        <a:p>
          <a:r>
            <a:rPr lang="en-US" b="1" dirty="0" smtClean="0"/>
            <a:t>Business Management</a:t>
          </a:r>
          <a:endParaRPr lang="en-US" b="1" dirty="0"/>
        </a:p>
      </dgm:t>
    </dgm:pt>
    <dgm:pt modelId="{A103824D-BED5-4E27-9150-2B1B4036C438}" type="parTrans" cxnId="{8629F3DD-DF21-4DF2-8B86-09B1D8BC80C7}">
      <dgm:prSet/>
      <dgm:spPr/>
      <dgm:t>
        <a:bodyPr/>
        <a:lstStyle/>
        <a:p>
          <a:endParaRPr lang="en-US"/>
        </a:p>
      </dgm:t>
    </dgm:pt>
    <dgm:pt modelId="{70FCD98B-CA87-4AEF-B8FA-8B97F88AC1BA}" type="sibTrans" cxnId="{8629F3DD-DF21-4DF2-8B86-09B1D8BC80C7}">
      <dgm:prSet/>
      <dgm:spPr/>
      <dgm:t>
        <a:bodyPr/>
        <a:lstStyle/>
        <a:p>
          <a:endParaRPr lang="en-US"/>
        </a:p>
      </dgm:t>
    </dgm:pt>
    <dgm:pt modelId="{0422E183-4AC7-4780-8C0D-BF53FE6C862E}">
      <dgm:prSet phldrT="[Text]"/>
      <dgm:spPr>
        <a:solidFill>
          <a:schemeClr val="accent5"/>
        </a:solidFill>
      </dgm:spPr>
      <dgm:t>
        <a:bodyPr/>
        <a:lstStyle/>
        <a:p>
          <a:r>
            <a:rPr lang="en-US" b="1" dirty="0" smtClean="0"/>
            <a:t>Support Management</a:t>
          </a:r>
          <a:endParaRPr lang="en-US" b="1" dirty="0"/>
        </a:p>
      </dgm:t>
    </dgm:pt>
    <dgm:pt modelId="{63713009-5853-44EF-ABEF-2E96026A52A3}" type="parTrans" cxnId="{E45F4399-3AAB-4BC1-8EB6-AD80E9209955}">
      <dgm:prSet/>
      <dgm:spPr/>
      <dgm:t>
        <a:bodyPr/>
        <a:lstStyle/>
        <a:p>
          <a:endParaRPr lang="en-US"/>
        </a:p>
      </dgm:t>
    </dgm:pt>
    <dgm:pt modelId="{843A7939-CBDB-444A-9F04-C97F98E2D2A9}" type="sibTrans" cxnId="{E45F4399-3AAB-4BC1-8EB6-AD80E9209955}">
      <dgm:prSet/>
      <dgm:spPr/>
      <dgm:t>
        <a:bodyPr/>
        <a:lstStyle/>
        <a:p>
          <a:endParaRPr lang="en-US"/>
        </a:p>
      </dgm:t>
    </dgm:pt>
    <dgm:pt modelId="{AE5185E1-1803-4978-AA58-D316A3D853ED}">
      <dgm:prSet phldrT="[Text]"/>
      <dgm:spPr>
        <a:solidFill>
          <a:schemeClr val="tx1"/>
        </a:solidFill>
      </dgm:spPr>
      <dgm:t>
        <a:bodyPr/>
        <a:lstStyle/>
        <a:p>
          <a:r>
            <a:rPr lang="en-US" b="1" dirty="0" smtClean="0"/>
            <a:t>Release Management</a:t>
          </a:r>
          <a:endParaRPr lang="en-US" b="1" dirty="0"/>
        </a:p>
      </dgm:t>
    </dgm:pt>
    <dgm:pt modelId="{D47ED6FE-52E0-4A46-A543-DBBCE4FDDC4E}" type="parTrans" cxnId="{2D7D5B2C-1059-40CA-8C5E-D259BAF4A325}">
      <dgm:prSet/>
      <dgm:spPr/>
      <dgm:t>
        <a:bodyPr/>
        <a:lstStyle/>
        <a:p>
          <a:endParaRPr lang="en-US"/>
        </a:p>
      </dgm:t>
    </dgm:pt>
    <dgm:pt modelId="{2FCADCF8-BABB-4D1C-B7DF-AC0A4BC79303}" type="sibTrans" cxnId="{2D7D5B2C-1059-40CA-8C5E-D259BAF4A325}">
      <dgm:prSet/>
      <dgm:spPr/>
      <dgm:t>
        <a:bodyPr/>
        <a:lstStyle/>
        <a:p>
          <a:endParaRPr lang="en-US"/>
        </a:p>
      </dgm:t>
    </dgm:pt>
    <dgm:pt modelId="{1F85243A-62BD-4C56-8D80-FBD466249EF2}">
      <dgm:prSet phldrT="[Text]"/>
      <dgm:spPr>
        <a:solidFill>
          <a:schemeClr val="accent3"/>
        </a:solidFill>
      </dgm:spPr>
      <dgm:t>
        <a:bodyPr/>
        <a:lstStyle/>
        <a:p>
          <a:r>
            <a:rPr lang="en-US" b="1" dirty="0" smtClean="0"/>
            <a:t>Change Management</a:t>
          </a:r>
          <a:endParaRPr lang="en-US" b="1" dirty="0"/>
        </a:p>
      </dgm:t>
    </dgm:pt>
    <dgm:pt modelId="{1D59A3EF-2D7F-4D12-B984-1C7DC1FF4BB7}" type="parTrans" cxnId="{8B7DC376-E4BA-4789-90BC-7FCF1F12B35D}">
      <dgm:prSet/>
      <dgm:spPr/>
      <dgm:t>
        <a:bodyPr/>
        <a:lstStyle/>
        <a:p>
          <a:endParaRPr lang="en-US"/>
        </a:p>
      </dgm:t>
    </dgm:pt>
    <dgm:pt modelId="{4D258EF9-DEF5-4471-988B-EA0715D43AA4}" type="sibTrans" cxnId="{8B7DC376-E4BA-4789-90BC-7FCF1F12B35D}">
      <dgm:prSet/>
      <dgm:spPr/>
      <dgm:t>
        <a:bodyPr/>
        <a:lstStyle/>
        <a:p>
          <a:endParaRPr lang="en-US"/>
        </a:p>
      </dgm:t>
    </dgm:pt>
    <dgm:pt modelId="{859C76A9-00D6-4054-8934-41897ADE29DA}" type="pres">
      <dgm:prSet presAssocID="{51AF4248-E12C-4E5C-B9F9-6BB4637FF8C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42C9E5-9511-4E43-A1C5-67C1842C0DE2}" type="pres">
      <dgm:prSet presAssocID="{46186677-DD50-4ED9-9914-CCD2CD31E95B}" presName="centerShape" presStyleLbl="node0" presStyleIdx="0" presStyleCnt="1"/>
      <dgm:spPr/>
      <dgm:t>
        <a:bodyPr/>
        <a:lstStyle/>
        <a:p>
          <a:endParaRPr lang="en-US"/>
        </a:p>
      </dgm:t>
    </dgm:pt>
    <dgm:pt modelId="{CBE4BC84-B22C-4DAA-83AB-8A3B03D1F697}" type="pres">
      <dgm:prSet presAssocID="{6C98AA19-0821-4B78-AAEE-6BBAF59CD41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4DEC44-C4E1-4721-B71F-FAEF4EA407E8}" type="pres">
      <dgm:prSet presAssocID="{6C98AA19-0821-4B78-AAEE-6BBAF59CD410}" presName="dummy" presStyleCnt="0"/>
      <dgm:spPr/>
    </dgm:pt>
    <dgm:pt modelId="{114DF259-4FEE-4FEE-973A-BB3D121222B2}" type="pres">
      <dgm:prSet presAssocID="{70FCD98B-CA87-4AEF-B8FA-8B97F88AC1BA}" presName="sibTrans" presStyleLbl="sibTrans2D1" presStyleIdx="0" presStyleCnt="4"/>
      <dgm:spPr/>
      <dgm:t>
        <a:bodyPr/>
        <a:lstStyle/>
        <a:p>
          <a:endParaRPr lang="en-US"/>
        </a:p>
      </dgm:t>
    </dgm:pt>
    <dgm:pt modelId="{EB9CB727-DF20-46D7-8A8D-8027EC841F33}" type="pres">
      <dgm:prSet presAssocID="{0422E183-4AC7-4780-8C0D-BF53FE6C862E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7399FE-C8D2-4A62-B683-D2FEB6DC9DED}" type="pres">
      <dgm:prSet presAssocID="{0422E183-4AC7-4780-8C0D-BF53FE6C862E}" presName="dummy" presStyleCnt="0"/>
      <dgm:spPr/>
    </dgm:pt>
    <dgm:pt modelId="{75ADA99F-754E-48CE-85C4-2C8A5A53B268}" type="pres">
      <dgm:prSet presAssocID="{843A7939-CBDB-444A-9F04-C97F98E2D2A9}" presName="sibTrans" presStyleLbl="sibTrans2D1" presStyleIdx="1" presStyleCnt="4"/>
      <dgm:spPr/>
      <dgm:t>
        <a:bodyPr/>
        <a:lstStyle/>
        <a:p>
          <a:endParaRPr lang="en-US"/>
        </a:p>
      </dgm:t>
    </dgm:pt>
    <dgm:pt modelId="{7525EE51-FC4F-4AF4-A895-52B4245581B1}" type="pres">
      <dgm:prSet presAssocID="{AE5185E1-1803-4978-AA58-D316A3D853E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F9A84-0A83-4F11-A9BE-290148807537}" type="pres">
      <dgm:prSet presAssocID="{AE5185E1-1803-4978-AA58-D316A3D853ED}" presName="dummy" presStyleCnt="0"/>
      <dgm:spPr/>
    </dgm:pt>
    <dgm:pt modelId="{3F635F41-ADAE-4BD2-94B9-B866DB1D5E7A}" type="pres">
      <dgm:prSet presAssocID="{2FCADCF8-BABB-4D1C-B7DF-AC0A4BC79303}" presName="sibTrans" presStyleLbl="sibTrans2D1" presStyleIdx="2" presStyleCnt="4"/>
      <dgm:spPr/>
      <dgm:t>
        <a:bodyPr/>
        <a:lstStyle/>
        <a:p>
          <a:endParaRPr lang="en-US"/>
        </a:p>
      </dgm:t>
    </dgm:pt>
    <dgm:pt modelId="{47BB7D04-7CDE-495D-8B7A-A10DA525F180}" type="pres">
      <dgm:prSet presAssocID="{1F85243A-62BD-4C56-8D80-FBD466249EF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AE7212-E7E1-434D-A27A-42D219FB74AF}" type="pres">
      <dgm:prSet presAssocID="{1F85243A-62BD-4C56-8D80-FBD466249EF2}" presName="dummy" presStyleCnt="0"/>
      <dgm:spPr/>
    </dgm:pt>
    <dgm:pt modelId="{97BDFB82-FA1D-4029-988E-367D03D518CB}" type="pres">
      <dgm:prSet presAssocID="{4D258EF9-DEF5-4471-988B-EA0715D43AA4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C85E96EB-85FB-45A8-B7F9-8293763F753E}" srcId="{51AF4248-E12C-4E5C-B9F9-6BB4637FF8C8}" destId="{46186677-DD50-4ED9-9914-CCD2CD31E95B}" srcOrd="0" destOrd="0" parTransId="{81D7D939-F168-46EE-9DC2-FB4A8F0B8EF8}" sibTransId="{9D04F032-6AE7-4F03-B90B-A763E8633F2F}"/>
    <dgm:cxn modelId="{1D54C16F-FDC6-B941-9858-7751E23DAD58}" type="presOf" srcId="{4D258EF9-DEF5-4471-988B-EA0715D43AA4}" destId="{97BDFB82-FA1D-4029-988E-367D03D518CB}" srcOrd="0" destOrd="0" presId="urn:microsoft.com/office/officeart/2005/8/layout/radial6"/>
    <dgm:cxn modelId="{E8332EF0-B3F3-7A4C-A1ED-235A66ACAD53}" type="presOf" srcId="{70FCD98B-CA87-4AEF-B8FA-8B97F88AC1BA}" destId="{114DF259-4FEE-4FEE-973A-BB3D121222B2}" srcOrd="0" destOrd="0" presId="urn:microsoft.com/office/officeart/2005/8/layout/radial6"/>
    <dgm:cxn modelId="{2D7D5B2C-1059-40CA-8C5E-D259BAF4A325}" srcId="{46186677-DD50-4ED9-9914-CCD2CD31E95B}" destId="{AE5185E1-1803-4978-AA58-D316A3D853ED}" srcOrd="2" destOrd="0" parTransId="{D47ED6FE-52E0-4A46-A543-DBBCE4FDDC4E}" sibTransId="{2FCADCF8-BABB-4D1C-B7DF-AC0A4BC79303}"/>
    <dgm:cxn modelId="{D44410AF-0E3F-EB44-B095-F826BAB65A18}" type="presOf" srcId="{0422E183-4AC7-4780-8C0D-BF53FE6C862E}" destId="{EB9CB727-DF20-46D7-8A8D-8027EC841F33}" srcOrd="0" destOrd="0" presId="urn:microsoft.com/office/officeart/2005/8/layout/radial6"/>
    <dgm:cxn modelId="{3BFCDFE1-FCA8-904A-AF66-9EFCC6AA6C97}" type="presOf" srcId="{6C98AA19-0821-4B78-AAEE-6BBAF59CD410}" destId="{CBE4BC84-B22C-4DAA-83AB-8A3B03D1F697}" srcOrd="0" destOrd="0" presId="urn:microsoft.com/office/officeart/2005/8/layout/radial6"/>
    <dgm:cxn modelId="{C9033426-8752-DA49-9D97-46D025D8DB25}" type="presOf" srcId="{843A7939-CBDB-444A-9F04-C97F98E2D2A9}" destId="{75ADA99F-754E-48CE-85C4-2C8A5A53B268}" srcOrd="0" destOrd="0" presId="urn:microsoft.com/office/officeart/2005/8/layout/radial6"/>
    <dgm:cxn modelId="{669025F6-5BF4-F547-A0E7-BE89D45BBA34}" type="presOf" srcId="{2FCADCF8-BABB-4D1C-B7DF-AC0A4BC79303}" destId="{3F635F41-ADAE-4BD2-94B9-B866DB1D5E7A}" srcOrd="0" destOrd="0" presId="urn:microsoft.com/office/officeart/2005/8/layout/radial6"/>
    <dgm:cxn modelId="{8B7DC376-E4BA-4789-90BC-7FCF1F12B35D}" srcId="{46186677-DD50-4ED9-9914-CCD2CD31E95B}" destId="{1F85243A-62BD-4C56-8D80-FBD466249EF2}" srcOrd="3" destOrd="0" parTransId="{1D59A3EF-2D7F-4D12-B984-1C7DC1FF4BB7}" sibTransId="{4D258EF9-DEF5-4471-988B-EA0715D43AA4}"/>
    <dgm:cxn modelId="{63C38C8D-2BA8-AC48-868C-A28E9CDF3044}" type="presOf" srcId="{46186677-DD50-4ED9-9914-CCD2CD31E95B}" destId="{9B42C9E5-9511-4E43-A1C5-67C1842C0DE2}" srcOrd="0" destOrd="0" presId="urn:microsoft.com/office/officeart/2005/8/layout/radial6"/>
    <dgm:cxn modelId="{6E8CC8B7-220A-0943-8F13-EBF096920B44}" type="presOf" srcId="{1F85243A-62BD-4C56-8D80-FBD466249EF2}" destId="{47BB7D04-7CDE-495D-8B7A-A10DA525F180}" srcOrd="0" destOrd="0" presId="urn:microsoft.com/office/officeart/2005/8/layout/radial6"/>
    <dgm:cxn modelId="{003CACD4-2944-5E43-8610-716317C0AA63}" type="presOf" srcId="{51AF4248-E12C-4E5C-B9F9-6BB4637FF8C8}" destId="{859C76A9-00D6-4054-8934-41897ADE29DA}" srcOrd="0" destOrd="0" presId="urn:microsoft.com/office/officeart/2005/8/layout/radial6"/>
    <dgm:cxn modelId="{8629F3DD-DF21-4DF2-8B86-09B1D8BC80C7}" srcId="{46186677-DD50-4ED9-9914-CCD2CD31E95B}" destId="{6C98AA19-0821-4B78-AAEE-6BBAF59CD410}" srcOrd="0" destOrd="0" parTransId="{A103824D-BED5-4E27-9150-2B1B4036C438}" sibTransId="{70FCD98B-CA87-4AEF-B8FA-8B97F88AC1BA}"/>
    <dgm:cxn modelId="{E45F4399-3AAB-4BC1-8EB6-AD80E9209955}" srcId="{46186677-DD50-4ED9-9914-CCD2CD31E95B}" destId="{0422E183-4AC7-4780-8C0D-BF53FE6C862E}" srcOrd="1" destOrd="0" parTransId="{63713009-5853-44EF-ABEF-2E96026A52A3}" sibTransId="{843A7939-CBDB-444A-9F04-C97F98E2D2A9}"/>
    <dgm:cxn modelId="{42E782FA-C72D-8644-8A4A-1443E09321B2}" type="presOf" srcId="{AE5185E1-1803-4978-AA58-D316A3D853ED}" destId="{7525EE51-FC4F-4AF4-A895-52B4245581B1}" srcOrd="0" destOrd="0" presId="urn:microsoft.com/office/officeart/2005/8/layout/radial6"/>
    <dgm:cxn modelId="{013626C4-DA05-7441-A3C6-1D4D0DFC2A4A}" type="presParOf" srcId="{859C76A9-00D6-4054-8934-41897ADE29DA}" destId="{9B42C9E5-9511-4E43-A1C5-67C1842C0DE2}" srcOrd="0" destOrd="0" presId="urn:microsoft.com/office/officeart/2005/8/layout/radial6"/>
    <dgm:cxn modelId="{53B8E508-6E04-184D-9ECA-379674E59514}" type="presParOf" srcId="{859C76A9-00D6-4054-8934-41897ADE29DA}" destId="{CBE4BC84-B22C-4DAA-83AB-8A3B03D1F697}" srcOrd="1" destOrd="0" presId="urn:microsoft.com/office/officeart/2005/8/layout/radial6"/>
    <dgm:cxn modelId="{C11D1695-A1CF-9A43-B865-821AEF4257E2}" type="presParOf" srcId="{859C76A9-00D6-4054-8934-41897ADE29DA}" destId="{BF4DEC44-C4E1-4721-B71F-FAEF4EA407E8}" srcOrd="2" destOrd="0" presId="urn:microsoft.com/office/officeart/2005/8/layout/radial6"/>
    <dgm:cxn modelId="{66D9EA76-4CB0-1F41-8AD6-5365133728C9}" type="presParOf" srcId="{859C76A9-00D6-4054-8934-41897ADE29DA}" destId="{114DF259-4FEE-4FEE-973A-BB3D121222B2}" srcOrd="3" destOrd="0" presId="urn:microsoft.com/office/officeart/2005/8/layout/radial6"/>
    <dgm:cxn modelId="{E6E4CA29-985A-1F4A-BD3F-E87C609E7DE0}" type="presParOf" srcId="{859C76A9-00D6-4054-8934-41897ADE29DA}" destId="{EB9CB727-DF20-46D7-8A8D-8027EC841F33}" srcOrd="4" destOrd="0" presId="urn:microsoft.com/office/officeart/2005/8/layout/radial6"/>
    <dgm:cxn modelId="{48A915F3-EB40-4641-96C8-9A0C243A9193}" type="presParOf" srcId="{859C76A9-00D6-4054-8934-41897ADE29DA}" destId="{A37399FE-C8D2-4A62-B683-D2FEB6DC9DED}" srcOrd="5" destOrd="0" presId="urn:microsoft.com/office/officeart/2005/8/layout/radial6"/>
    <dgm:cxn modelId="{92AA8A5E-D51F-CA48-8D2F-6D056C2C271E}" type="presParOf" srcId="{859C76A9-00D6-4054-8934-41897ADE29DA}" destId="{75ADA99F-754E-48CE-85C4-2C8A5A53B268}" srcOrd="6" destOrd="0" presId="urn:microsoft.com/office/officeart/2005/8/layout/radial6"/>
    <dgm:cxn modelId="{9E61BE91-838B-934B-B317-35F143395DF6}" type="presParOf" srcId="{859C76A9-00D6-4054-8934-41897ADE29DA}" destId="{7525EE51-FC4F-4AF4-A895-52B4245581B1}" srcOrd="7" destOrd="0" presId="urn:microsoft.com/office/officeart/2005/8/layout/radial6"/>
    <dgm:cxn modelId="{5A364CAE-4F5D-7A48-914B-02E14B2619FD}" type="presParOf" srcId="{859C76A9-00D6-4054-8934-41897ADE29DA}" destId="{67EF9A84-0A83-4F11-A9BE-290148807537}" srcOrd="8" destOrd="0" presId="urn:microsoft.com/office/officeart/2005/8/layout/radial6"/>
    <dgm:cxn modelId="{2278B461-9947-DB4A-96D7-A4673DE88A5D}" type="presParOf" srcId="{859C76A9-00D6-4054-8934-41897ADE29DA}" destId="{3F635F41-ADAE-4BD2-94B9-B866DB1D5E7A}" srcOrd="9" destOrd="0" presId="urn:microsoft.com/office/officeart/2005/8/layout/radial6"/>
    <dgm:cxn modelId="{C5CD7AB6-30C7-5541-BD27-C4E6AD3EAD2E}" type="presParOf" srcId="{859C76A9-00D6-4054-8934-41897ADE29DA}" destId="{47BB7D04-7CDE-495D-8B7A-A10DA525F180}" srcOrd="10" destOrd="0" presId="urn:microsoft.com/office/officeart/2005/8/layout/radial6"/>
    <dgm:cxn modelId="{39B3EF49-E510-534D-9217-CE2DE2D76C6B}" type="presParOf" srcId="{859C76A9-00D6-4054-8934-41897ADE29DA}" destId="{28AE7212-E7E1-434D-A27A-42D219FB74AF}" srcOrd="11" destOrd="0" presId="urn:microsoft.com/office/officeart/2005/8/layout/radial6"/>
    <dgm:cxn modelId="{BE5F84B9-4FAC-C544-92A8-40CACD90D327}" type="presParOf" srcId="{859C76A9-00D6-4054-8934-41897ADE29DA}" destId="{97BDFB82-FA1D-4029-988E-367D03D518CB}" srcOrd="12" destOrd="0" presId="urn:microsoft.com/office/officeart/2005/8/layout/radial6"/>
  </dgm:cxnLst>
  <dgm:bg/>
  <dgm:whole>
    <a:ln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8D8122-FDB9-2A4A-AAF4-1507FC9F9F27}">
      <dsp:nvSpPr>
        <dsp:cNvPr id="0" name=""/>
        <dsp:cNvSpPr/>
      </dsp:nvSpPr>
      <dsp:spPr>
        <a:xfrm>
          <a:off x="2910594" y="0"/>
          <a:ext cx="1604407" cy="1604407"/>
        </a:xfrm>
        <a:prstGeom prst="ellipse">
          <a:avLst/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+750 Users</a:t>
          </a:r>
          <a:endParaRPr lang="en-US" sz="2300" kern="1200" dirty="0"/>
        </a:p>
      </dsp:txBody>
      <dsp:txXfrm>
        <a:off x="3145554" y="234960"/>
        <a:ext cx="1134487" cy="1134487"/>
      </dsp:txXfrm>
    </dsp:sp>
    <dsp:sp modelId="{3E6A486A-D99C-9C45-AB3A-020E36602F77}">
      <dsp:nvSpPr>
        <dsp:cNvPr id="0" name=""/>
        <dsp:cNvSpPr/>
      </dsp:nvSpPr>
      <dsp:spPr>
        <a:xfrm rot="2161570">
          <a:off x="4464026" y="1232947"/>
          <a:ext cx="426718" cy="54148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4476268" y="1303598"/>
        <a:ext cx="298703" cy="324893"/>
      </dsp:txXfrm>
    </dsp:sp>
    <dsp:sp modelId="{216A8435-2FC0-C043-B622-43C89115F92D}">
      <dsp:nvSpPr>
        <dsp:cNvPr id="0" name=""/>
        <dsp:cNvSpPr/>
      </dsp:nvSpPr>
      <dsp:spPr>
        <a:xfrm>
          <a:off x="4859303" y="1417180"/>
          <a:ext cx="1604407" cy="1604407"/>
        </a:xfrm>
        <a:prstGeom prst="ellipse">
          <a:avLst/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+5 Business Units</a:t>
          </a:r>
          <a:endParaRPr lang="en-US" sz="2300" kern="1200" dirty="0"/>
        </a:p>
      </dsp:txBody>
      <dsp:txXfrm>
        <a:off x="5094263" y="1652140"/>
        <a:ext cx="1134487" cy="1134487"/>
      </dsp:txXfrm>
    </dsp:sp>
    <dsp:sp modelId="{F88D4096-37DB-C540-90EB-8A93FBB6E225}">
      <dsp:nvSpPr>
        <dsp:cNvPr id="0" name=""/>
        <dsp:cNvSpPr/>
      </dsp:nvSpPr>
      <dsp:spPr>
        <a:xfrm rot="6480000">
          <a:off x="5079918" y="3082588"/>
          <a:ext cx="426294" cy="54148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0800000">
        <a:off x="5163622" y="3130071"/>
        <a:ext cx="298406" cy="324893"/>
      </dsp:txXfrm>
    </dsp:sp>
    <dsp:sp modelId="{C07121D1-BEAB-F049-9301-B4645298E9A1}">
      <dsp:nvSpPr>
        <dsp:cNvPr id="0" name=""/>
        <dsp:cNvSpPr/>
      </dsp:nvSpPr>
      <dsp:spPr>
        <a:xfrm>
          <a:off x="4114963" y="3708025"/>
          <a:ext cx="1604407" cy="1604407"/>
        </a:xfrm>
        <a:prstGeom prst="ellipse">
          <a:avLst/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Territory </a:t>
          </a:r>
          <a:r>
            <a:rPr lang="en-US" sz="2300" kern="1200" dirty="0" err="1" smtClean="0"/>
            <a:t>Mgmt</a:t>
          </a:r>
          <a:endParaRPr lang="en-US" sz="2300" kern="1200" dirty="0"/>
        </a:p>
      </dsp:txBody>
      <dsp:txXfrm>
        <a:off x="4349923" y="3942985"/>
        <a:ext cx="1134487" cy="1134487"/>
      </dsp:txXfrm>
    </dsp:sp>
    <dsp:sp modelId="{F047A09C-664D-BB41-A8E2-F28F495D9373}">
      <dsp:nvSpPr>
        <dsp:cNvPr id="0" name=""/>
        <dsp:cNvSpPr/>
      </dsp:nvSpPr>
      <dsp:spPr>
        <a:xfrm rot="10800000">
          <a:off x="3511716" y="4239485"/>
          <a:ext cx="426294" cy="54148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0800000">
        <a:off x="3639604" y="4347782"/>
        <a:ext cx="298406" cy="324893"/>
      </dsp:txXfrm>
    </dsp:sp>
    <dsp:sp modelId="{608A3AFB-AD7C-8647-AF11-0FE8AFEBB02D}">
      <dsp:nvSpPr>
        <dsp:cNvPr id="0" name=""/>
        <dsp:cNvSpPr/>
      </dsp:nvSpPr>
      <dsp:spPr>
        <a:xfrm>
          <a:off x="1706226" y="3708025"/>
          <a:ext cx="1604407" cy="1604407"/>
        </a:xfrm>
        <a:prstGeom prst="ellipse">
          <a:avLst/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Sales Planning</a:t>
          </a:r>
          <a:endParaRPr lang="en-US" sz="2300" kern="1200" dirty="0"/>
        </a:p>
      </dsp:txBody>
      <dsp:txXfrm>
        <a:off x="1941186" y="3942985"/>
        <a:ext cx="1134487" cy="1134487"/>
      </dsp:txXfrm>
    </dsp:sp>
    <dsp:sp modelId="{AEB63ADE-5544-814D-8A41-62CF03D8933C}">
      <dsp:nvSpPr>
        <dsp:cNvPr id="0" name=""/>
        <dsp:cNvSpPr/>
      </dsp:nvSpPr>
      <dsp:spPr>
        <a:xfrm rot="15120000">
          <a:off x="1926840" y="3105537"/>
          <a:ext cx="426294" cy="54148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0800000">
        <a:off x="2010544" y="3274648"/>
        <a:ext cx="298406" cy="324893"/>
      </dsp:txXfrm>
    </dsp:sp>
    <dsp:sp modelId="{A65A3622-B773-7F45-BB20-9D43C6BEF523}">
      <dsp:nvSpPr>
        <dsp:cNvPr id="0" name=""/>
        <dsp:cNvSpPr/>
      </dsp:nvSpPr>
      <dsp:spPr>
        <a:xfrm>
          <a:off x="961885" y="1417180"/>
          <a:ext cx="1604407" cy="1604407"/>
        </a:xfrm>
        <a:prstGeom prst="ellipse">
          <a:avLst/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+0 Support Staff</a:t>
          </a:r>
          <a:endParaRPr lang="en-US" sz="2300" kern="1200" dirty="0"/>
        </a:p>
      </dsp:txBody>
      <dsp:txXfrm>
        <a:off x="1196845" y="1652140"/>
        <a:ext cx="1134487" cy="1134487"/>
      </dsp:txXfrm>
    </dsp:sp>
    <dsp:sp modelId="{F5C11FCD-CFFD-3E4F-A385-A8F35C5D3D2F}">
      <dsp:nvSpPr>
        <dsp:cNvPr id="0" name=""/>
        <dsp:cNvSpPr/>
      </dsp:nvSpPr>
      <dsp:spPr>
        <a:xfrm rot="19438430">
          <a:off x="2515317" y="1247153"/>
          <a:ext cx="426718" cy="54148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2527559" y="1393096"/>
        <a:ext cx="298703" cy="3248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BDFB82-FA1D-4029-988E-367D03D518CB}">
      <dsp:nvSpPr>
        <dsp:cNvPr id="0" name=""/>
        <dsp:cNvSpPr/>
      </dsp:nvSpPr>
      <dsp:spPr>
        <a:xfrm>
          <a:off x="533522" y="364545"/>
          <a:ext cx="2435625" cy="2435625"/>
        </a:xfrm>
        <a:prstGeom prst="blockArc">
          <a:avLst>
            <a:gd name="adj1" fmla="val 10800000"/>
            <a:gd name="adj2" fmla="val 1620000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635F41-ADAE-4BD2-94B9-B866DB1D5E7A}">
      <dsp:nvSpPr>
        <dsp:cNvPr id="0" name=""/>
        <dsp:cNvSpPr/>
      </dsp:nvSpPr>
      <dsp:spPr>
        <a:xfrm>
          <a:off x="533522" y="364545"/>
          <a:ext cx="2435625" cy="2435625"/>
        </a:xfrm>
        <a:prstGeom prst="blockArc">
          <a:avLst>
            <a:gd name="adj1" fmla="val 5400000"/>
            <a:gd name="adj2" fmla="val 1080000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ADA99F-754E-48CE-85C4-2C8A5A53B268}">
      <dsp:nvSpPr>
        <dsp:cNvPr id="0" name=""/>
        <dsp:cNvSpPr/>
      </dsp:nvSpPr>
      <dsp:spPr>
        <a:xfrm>
          <a:off x="533522" y="364545"/>
          <a:ext cx="2435625" cy="2435625"/>
        </a:xfrm>
        <a:prstGeom prst="blockArc">
          <a:avLst>
            <a:gd name="adj1" fmla="val 0"/>
            <a:gd name="adj2" fmla="val 540000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4DF259-4FEE-4FEE-973A-BB3D121222B2}">
      <dsp:nvSpPr>
        <dsp:cNvPr id="0" name=""/>
        <dsp:cNvSpPr/>
      </dsp:nvSpPr>
      <dsp:spPr>
        <a:xfrm>
          <a:off x="533522" y="364545"/>
          <a:ext cx="2435625" cy="2435625"/>
        </a:xfrm>
        <a:prstGeom prst="blockArc">
          <a:avLst>
            <a:gd name="adj1" fmla="val 16200000"/>
            <a:gd name="adj2" fmla="val 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42C9E5-9511-4E43-A1C5-67C1842C0DE2}">
      <dsp:nvSpPr>
        <dsp:cNvPr id="0" name=""/>
        <dsp:cNvSpPr/>
      </dsp:nvSpPr>
      <dsp:spPr>
        <a:xfrm>
          <a:off x="1190360" y="1021384"/>
          <a:ext cx="1121948" cy="11219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Governance</a:t>
          </a:r>
          <a:endParaRPr lang="en-US" sz="1200" b="1" kern="1200" dirty="0"/>
        </a:p>
      </dsp:txBody>
      <dsp:txXfrm>
        <a:off x="1354665" y="1185689"/>
        <a:ext cx="793338" cy="793338"/>
      </dsp:txXfrm>
    </dsp:sp>
    <dsp:sp modelId="{CBE4BC84-B22C-4DAA-83AB-8A3B03D1F697}">
      <dsp:nvSpPr>
        <dsp:cNvPr id="0" name=""/>
        <dsp:cNvSpPr/>
      </dsp:nvSpPr>
      <dsp:spPr>
        <a:xfrm>
          <a:off x="1358652" y="136"/>
          <a:ext cx="785364" cy="785364"/>
        </a:xfrm>
        <a:prstGeom prst="ellipse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b="1" kern="1200" dirty="0" smtClean="0"/>
            <a:t>Business Management</a:t>
          </a:r>
          <a:endParaRPr lang="en-US" sz="700" b="1" kern="1200" dirty="0"/>
        </a:p>
      </dsp:txBody>
      <dsp:txXfrm>
        <a:off x="1473666" y="115150"/>
        <a:ext cx="555336" cy="555336"/>
      </dsp:txXfrm>
    </dsp:sp>
    <dsp:sp modelId="{EB9CB727-DF20-46D7-8A8D-8027EC841F33}">
      <dsp:nvSpPr>
        <dsp:cNvPr id="0" name=""/>
        <dsp:cNvSpPr/>
      </dsp:nvSpPr>
      <dsp:spPr>
        <a:xfrm>
          <a:off x="2548192" y="1189676"/>
          <a:ext cx="785364" cy="785364"/>
        </a:xfrm>
        <a:prstGeom prst="ellipse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b="1" kern="1200" dirty="0" smtClean="0"/>
            <a:t>Support Management</a:t>
          </a:r>
          <a:endParaRPr lang="en-US" sz="700" b="1" kern="1200" dirty="0"/>
        </a:p>
      </dsp:txBody>
      <dsp:txXfrm>
        <a:off x="2663206" y="1304690"/>
        <a:ext cx="555336" cy="555336"/>
      </dsp:txXfrm>
    </dsp:sp>
    <dsp:sp modelId="{7525EE51-FC4F-4AF4-A895-52B4245581B1}">
      <dsp:nvSpPr>
        <dsp:cNvPr id="0" name=""/>
        <dsp:cNvSpPr/>
      </dsp:nvSpPr>
      <dsp:spPr>
        <a:xfrm>
          <a:off x="1358652" y="2379216"/>
          <a:ext cx="785364" cy="785364"/>
        </a:xfrm>
        <a:prstGeom prst="ellipse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b="1" kern="1200" dirty="0" smtClean="0"/>
            <a:t>Release Management</a:t>
          </a:r>
          <a:endParaRPr lang="en-US" sz="700" b="1" kern="1200" dirty="0"/>
        </a:p>
      </dsp:txBody>
      <dsp:txXfrm>
        <a:off x="1473666" y="2494230"/>
        <a:ext cx="555336" cy="555336"/>
      </dsp:txXfrm>
    </dsp:sp>
    <dsp:sp modelId="{47BB7D04-7CDE-495D-8B7A-A10DA525F180}">
      <dsp:nvSpPr>
        <dsp:cNvPr id="0" name=""/>
        <dsp:cNvSpPr/>
      </dsp:nvSpPr>
      <dsp:spPr>
        <a:xfrm>
          <a:off x="169113" y="1189676"/>
          <a:ext cx="785364" cy="785364"/>
        </a:xfrm>
        <a:prstGeom prst="ellips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b="1" kern="1200" dirty="0" smtClean="0"/>
            <a:t>Change Management</a:t>
          </a:r>
          <a:endParaRPr lang="en-US" sz="700" b="1" kern="1200" dirty="0"/>
        </a:p>
      </dsp:txBody>
      <dsp:txXfrm>
        <a:off x="284127" y="1304690"/>
        <a:ext cx="555336" cy="5553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98DE8-6247-0C4B-9509-AD6E3C73EB14}" type="datetimeFigureOut">
              <a:rPr lang="en-US" smtClean="0"/>
              <a:t>3/9/16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E78B35-95F0-0846-80F7-BD1010940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753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#FDAE17 Gold</a:t>
            </a:r>
          </a:p>
          <a:p>
            <a:r>
              <a:rPr lang="en-US" dirty="0" smtClean="0"/>
              <a:t>#6BB4E5 Light</a:t>
            </a:r>
            <a:r>
              <a:rPr lang="en-US" baseline="0" dirty="0" smtClean="0"/>
              <a:t> B</a:t>
            </a:r>
            <a:r>
              <a:rPr lang="en-US" dirty="0" smtClean="0"/>
              <a:t>lue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78B35-95F0-0846-80F7-BD1010940D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047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78B35-95F0-0846-80F7-BD1010940D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069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78B35-95F0-0846-80F7-BD1010940D3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53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78B35-95F0-0846-80F7-BD1010940D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72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78B35-95F0-0846-80F7-BD1010940D3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0699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78B35-95F0-0846-80F7-BD1010940D3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3413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78B35-95F0-0846-80F7-BD1010940D3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965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78B35-95F0-0846-80F7-BD1010940D3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069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Please leave this slide in place.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78B35-95F0-0846-80F7-BD1010940D3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35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9140000">
            <a:off x="201168" y="7009488"/>
            <a:ext cx="2176272" cy="201168"/>
          </a:xfrm>
          <a:prstGeom prst="rect">
            <a:avLst/>
          </a:prstGeom>
        </p:spPr>
        <p:txBody>
          <a:bodyPr/>
          <a:lstStyle/>
          <a:p>
            <a:fld id="{0ABE0AE3-4EEE-0148-9D25-BCD465C9963B}" type="datetimeFigureOut">
              <a:rPr lang="en-US" smtClean="0"/>
              <a:t>3/9/16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7514" y="742416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01038" y="7309862"/>
            <a:ext cx="502920" cy="502920"/>
          </a:xfrm>
          <a:prstGeom prst="ellipse">
            <a:avLst/>
          </a:prstGeom>
        </p:spPr>
        <p:txBody>
          <a:bodyPr/>
          <a:lstStyle/>
          <a:p>
            <a:fld id="{752B705D-3954-C147-B649-3B38F994CD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9140000">
            <a:off x="201168" y="7009488"/>
            <a:ext cx="2176272" cy="201168"/>
          </a:xfrm>
          <a:prstGeom prst="rect">
            <a:avLst/>
          </a:prstGeom>
        </p:spPr>
        <p:txBody>
          <a:bodyPr/>
          <a:lstStyle/>
          <a:p>
            <a:fld id="{0ABE0AE3-4EEE-0148-9D25-BCD465C9963B}" type="datetimeFigureOut">
              <a:rPr lang="en-US" smtClean="0"/>
              <a:t>3/9/16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7514" y="742416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01038" y="7309862"/>
            <a:ext cx="502920" cy="502920"/>
          </a:xfrm>
          <a:prstGeom prst="ellipse">
            <a:avLst/>
          </a:prstGeom>
        </p:spPr>
        <p:txBody>
          <a:bodyPr/>
          <a:lstStyle/>
          <a:p>
            <a:fld id="{752B705D-3954-C147-B649-3B38F994CD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19140000">
            <a:off x="201168" y="7009488"/>
            <a:ext cx="2176272" cy="201168"/>
          </a:xfrm>
          <a:prstGeom prst="rect">
            <a:avLst/>
          </a:prstGeom>
        </p:spPr>
        <p:txBody>
          <a:bodyPr/>
          <a:lstStyle/>
          <a:p>
            <a:fld id="{0ABE0AE3-4EEE-0148-9D25-BCD465C9963B}" type="datetimeFigureOut">
              <a:rPr lang="en-US" smtClean="0"/>
              <a:t>3/9/16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17514" y="742416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01038" y="7309862"/>
            <a:ext cx="502920" cy="502920"/>
          </a:xfrm>
          <a:prstGeom prst="ellipse">
            <a:avLst/>
          </a:prstGeom>
        </p:spPr>
        <p:txBody>
          <a:bodyPr/>
          <a:lstStyle/>
          <a:p>
            <a:fld id="{752B705D-3954-C147-B649-3B38F994CD2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19140000">
            <a:off x="201168" y="7009488"/>
            <a:ext cx="2176272" cy="201168"/>
          </a:xfrm>
          <a:prstGeom prst="rect">
            <a:avLst/>
          </a:prstGeom>
        </p:spPr>
        <p:txBody>
          <a:bodyPr/>
          <a:lstStyle/>
          <a:p>
            <a:fld id="{0ABE0AE3-4EEE-0148-9D25-BCD465C9963B}" type="datetimeFigureOut">
              <a:rPr lang="en-US" smtClean="0"/>
              <a:t>3/9/16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517514" y="742416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401038" y="7309862"/>
            <a:ext cx="502920" cy="502920"/>
          </a:xfrm>
          <a:prstGeom prst="ellipse">
            <a:avLst/>
          </a:prstGeom>
        </p:spPr>
        <p:txBody>
          <a:bodyPr/>
          <a:lstStyle/>
          <a:p>
            <a:fld id="{752B705D-3954-C147-B649-3B38F994CD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19140000">
            <a:off x="201168" y="7009488"/>
            <a:ext cx="2176272" cy="201168"/>
          </a:xfrm>
          <a:prstGeom prst="rect">
            <a:avLst/>
          </a:prstGeom>
        </p:spPr>
        <p:txBody>
          <a:bodyPr/>
          <a:lstStyle/>
          <a:p>
            <a:fld id="{0ABE0AE3-4EEE-0148-9D25-BCD465C9963B}" type="datetimeFigureOut">
              <a:rPr lang="en-US" smtClean="0"/>
              <a:t>3/9/16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17514" y="742416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01038" y="7309862"/>
            <a:ext cx="502920" cy="502920"/>
          </a:xfrm>
          <a:prstGeom prst="ellipse">
            <a:avLst/>
          </a:prstGeom>
        </p:spPr>
        <p:txBody>
          <a:bodyPr/>
          <a:lstStyle/>
          <a:p>
            <a:fld id="{752B705D-3954-C147-B649-3B38F994CD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19140000">
            <a:off x="201168" y="7009488"/>
            <a:ext cx="2176272" cy="201168"/>
          </a:xfrm>
          <a:prstGeom prst="rect">
            <a:avLst/>
          </a:prstGeom>
        </p:spPr>
        <p:txBody>
          <a:bodyPr/>
          <a:lstStyle/>
          <a:p>
            <a:fld id="{0ABE0AE3-4EEE-0148-9D25-BCD465C9963B}" type="datetimeFigureOut">
              <a:rPr lang="en-US" smtClean="0"/>
              <a:t>3/9/16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17514" y="742416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01038" y="7309862"/>
            <a:ext cx="502920" cy="502920"/>
          </a:xfrm>
          <a:prstGeom prst="ellipse">
            <a:avLst/>
          </a:prstGeom>
        </p:spPr>
        <p:txBody>
          <a:bodyPr/>
          <a:lstStyle/>
          <a:p>
            <a:fld id="{752B705D-3954-C147-B649-3B38F994CD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19140000">
            <a:off x="201168" y="7009488"/>
            <a:ext cx="2176272" cy="201168"/>
          </a:xfrm>
          <a:prstGeom prst="rect">
            <a:avLst/>
          </a:prstGeom>
        </p:spPr>
        <p:txBody>
          <a:bodyPr/>
          <a:lstStyle/>
          <a:p>
            <a:fld id="{0ABE0AE3-4EEE-0148-9D25-BCD465C9963B}" type="datetimeFigureOut">
              <a:rPr lang="en-US" smtClean="0"/>
              <a:t>3/9/16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17514" y="7424162"/>
            <a:ext cx="472440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01038" y="7309862"/>
            <a:ext cx="502920" cy="502920"/>
          </a:xfrm>
          <a:prstGeom prst="ellipse">
            <a:avLst/>
          </a:prstGeom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2B705D-3954-C147-B649-3B38F994CD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19140000">
            <a:off x="201168" y="7009488"/>
            <a:ext cx="2176272" cy="201168"/>
          </a:xfrm>
          <a:prstGeom prst="rect">
            <a:avLst/>
          </a:prstGeom>
        </p:spPr>
        <p:txBody>
          <a:bodyPr/>
          <a:lstStyle/>
          <a:p>
            <a:fld id="{0ABE0AE3-4EEE-0148-9D25-BCD465C9963B}" type="datetimeFigureOut">
              <a:rPr lang="en-US" smtClean="0"/>
              <a:t>3/9/16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17514" y="742416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01038" y="7309862"/>
            <a:ext cx="502920" cy="502920"/>
          </a:xfrm>
          <a:prstGeom prst="ellipse">
            <a:avLst/>
          </a:prstGeom>
        </p:spPr>
        <p:txBody>
          <a:bodyPr/>
          <a:lstStyle/>
          <a:p>
            <a:fld id="{752B705D-3954-C147-B649-3B38F994CD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9140000">
            <a:off x="201168" y="7009488"/>
            <a:ext cx="2176272" cy="201168"/>
          </a:xfrm>
          <a:prstGeom prst="rect">
            <a:avLst/>
          </a:prstGeom>
        </p:spPr>
        <p:txBody>
          <a:bodyPr/>
          <a:lstStyle/>
          <a:p>
            <a:fld id="{0ABE0AE3-4EEE-0148-9D25-BCD465C9963B}" type="datetimeFigureOut">
              <a:rPr lang="en-US" smtClean="0"/>
              <a:t>3/9/16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7514" y="742416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01038" y="7309862"/>
            <a:ext cx="502920" cy="502920"/>
          </a:xfrm>
          <a:prstGeom prst="ellipse">
            <a:avLst/>
          </a:prstGeom>
        </p:spPr>
        <p:txBody>
          <a:bodyPr/>
          <a:lstStyle/>
          <a:p>
            <a:fld id="{752B705D-3954-C147-B649-3B38F994CD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9140000">
            <a:off x="201168" y="7009488"/>
            <a:ext cx="2176272" cy="201168"/>
          </a:xfrm>
          <a:prstGeom prst="rect">
            <a:avLst/>
          </a:prstGeom>
        </p:spPr>
        <p:txBody>
          <a:bodyPr/>
          <a:lstStyle/>
          <a:p>
            <a:fld id="{0ABE0AE3-4EEE-0148-9D25-BCD465C9963B}" type="datetimeFigureOut">
              <a:rPr lang="en-US" smtClean="0"/>
              <a:t>3/9/16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7514" y="742416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01038" y="7309862"/>
            <a:ext cx="502920" cy="502920"/>
          </a:xfrm>
          <a:prstGeom prst="ellipse">
            <a:avLst/>
          </a:prstGeom>
        </p:spPr>
        <p:txBody>
          <a:bodyPr/>
          <a:lstStyle/>
          <a:p>
            <a:fld id="{752B705D-3954-C147-B649-3B38F994CD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6066383"/>
            <a:ext cx="3799924" cy="79161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2" y="6067043"/>
            <a:ext cx="9158712" cy="79095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SED-logo-05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574" y="6001212"/>
            <a:ext cx="3411085" cy="9554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ceofanarchy.com" TargetMode="External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image" Target="../media/image19.png"/><Relationship Id="rId9" Type="http://schemas.microsoft.com/office/2007/relationships/hdphoto" Target="../media/hdphoto1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21.jpeg"/><Relationship Id="rId5" Type="http://schemas.openxmlformats.org/officeDocument/2006/relationships/image" Target="../media/image11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openxmlformats.org/officeDocument/2006/relationships/image" Target="../media/image31.png"/><Relationship Id="rId10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7244" y="375462"/>
            <a:ext cx="5648623" cy="1301279"/>
          </a:xfrm>
        </p:spPr>
        <p:txBody>
          <a:bodyPr/>
          <a:lstStyle/>
          <a:p>
            <a:r>
              <a:rPr lang="en-US" dirty="0"/>
              <a:t>Forging the trail from solo admin to center of excellence</a:t>
            </a:r>
            <a:endParaRPr lang="en-US" cap="none" dirty="0">
              <a:latin typeface="Calibri"/>
              <a:cs typeface="Calibr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7244" y="1819592"/>
            <a:ext cx="5648623" cy="1223958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en-US" sz="2000" cap="none" spc="0" dirty="0" smtClean="0"/>
              <a:t>Jodi Wagner</a:t>
            </a:r>
          </a:p>
          <a:p>
            <a:pPr>
              <a:lnSpc>
                <a:spcPct val="70000"/>
              </a:lnSpc>
            </a:pPr>
            <a:r>
              <a:rPr lang="en-US" sz="2000" cap="none" spc="0" dirty="0" smtClean="0"/>
              <a:t>Solution Architect / Delivery Manager</a:t>
            </a:r>
          </a:p>
          <a:p>
            <a:pPr>
              <a:lnSpc>
                <a:spcPct val="70000"/>
              </a:lnSpc>
            </a:pPr>
            <a:r>
              <a:rPr lang="en-US" sz="2000" cap="none" spc="0" dirty="0" smtClean="0"/>
              <a:t>Cloud Sherpas / Accenture</a:t>
            </a:r>
            <a:endParaRPr lang="en-US" sz="2000" cap="none" spc="0" dirty="0"/>
          </a:p>
        </p:txBody>
      </p:sp>
      <p:pic>
        <p:nvPicPr>
          <p:cNvPr id="6" name="Picture 5" descr="SED-logo-05 cop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021" y="5698463"/>
            <a:ext cx="4139834" cy="115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5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176" y="2732442"/>
            <a:ext cx="8478370" cy="911711"/>
          </a:xfrm>
        </p:spPr>
        <p:txBody>
          <a:bodyPr/>
          <a:lstStyle/>
          <a:p>
            <a:r>
              <a:rPr lang="en-US" sz="3600" dirty="0" smtClean="0">
                <a:latin typeface="Calibri"/>
                <a:cs typeface="Calibri"/>
              </a:rPr>
              <a:t>Thank you to our platinum sponsors!</a:t>
            </a:r>
            <a:endParaRPr lang="en-US" sz="36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5146" y="1299974"/>
            <a:ext cx="2444316" cy="7432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352" y="4555864"/>
            <a:ext cx="3576110" cy="13679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5956" y="3644153"/>
            <a:ext cx="4677707" cy="7615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0457" y="1145261"/>
            <a:ext cx="3227295" cy="8979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191" y="406252"/>
            <a:ext cx="2099872" cy="20998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170" y="3855407"/>
            <a:ext cx="3185786" cy="176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841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MG_2279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69" r="-114"/>
          <a:stretch/>
        </p:blipFill>
        <p:spPr>
          <a:xfrm>
            <a:off x="702792" y="569991"/>
            <a:ext cx="2527586" cy="3579812"/>
          </a:xfrm>
        </p:spPr>
      </p:pic>
      <p:sp>
        <p:nvSpPr>
          <p:cNvPr id="7" name="TextBox 6"/>
          <p:cNvSpPr txBox="1"/>
          <p:nvPr/>
        </p:nvSpPr>
        <p:spPr>
          <a:xfrm>
            <a:off x="4044136" y="2046612"/>
            <a:ext cx="411264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Jodi Wagner</a:t>
            </a:r>
          </a:p>
          <a:p>
            <a:r>
              <a:rPr lang="en-US" sz="2000" dirty="0" smtClean="0"/>
              <a:t>Solution Architect / Delivery Manager</a:t>
            </a:r>
          </a:p>
          <a:p>
            <a:r>
              <a:rPr lang="en-US" sz="2000" dirty="0" smtClean="0"/>
              <a:t>Accenture, Cloud First</a:t>
            </a:r>
          </a:p>
          <a:p>
            <a:r>
              <a:rPr lang="en-US" sz="2000" dirty="0" smtClean="0"/>
              <a:t>Blog: </a:t>
            </a:r>
            <a:r>
              <a:rPr lang="en-US" sz="2000" dirty="0" smtClean="0">
                <a:hlinkClick r:id="rId3"/>
              </a:rPr>
              <a:t>www.forceofanarchy.com</a:t>
            </a:r>
            <a:endParaRPr lang="en-US" sz="2000" dirty="0" smtClean="0"/>
          </a:p>
          <a:p>
            <a:r>
              <a:rPr lang="en-US" sz="2000" dirty="0" smtClean="0"/>
              <a:t>Twitter: @</a:t>
            </a:r>
            <a:r>
              <a:rPr lang="en-US" sz="2000" dirty="0" err="1" smtClean="0"/>
              <a:t>jmwagner</a:t>
            </a:r>
            <a:endParaRPr lang="en-US" sz="2000" dirty="0"/>
          </a:p>
        </p:txBody>
      </p:sp>
      <p:pic>
        <p:nvPicPr>
          <p:cNvPr id="5" name="Picture 4" descr="MVP-Logo-Horiz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48" y="4571714"/>
            <a:ext cx="1909251" cy="1062634"/>
          </a:xfrm>
          <a:prstGeom prst="rect">
            <a:avLst/>
          </a:prstGeom>
        </p:spPr>
      </p:pic>
      <p:pic>
        <p:nvPicPr>
          <p:cNvPr id="8" name="Picture 11" descr="https://lh4.googleusercontent.com/GDDzypDwIEykEb2SZQLE43p30O49e8n-tmzilrbt204uRVTADIPf3AXEPDYAVAVv5sjouaDvMn94Nc4eNPTFRbqxic4wXiqNDft-dnHJXk_8skcaAEX5_HrPCj_qG2pmQ_Rkprq31g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2" t="20767" r="25023"/>
          <a:stretch/>
        </p:blipFill>
        <p:spPr bwMode="auto">
          <a:xfrm>
            <a:off x="176987" y="4590251"/>
            <a:ext cx="1250555" cy="142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5" descr="https://lh5.googleusercontent.com/5dmPIc-0CkVpUuH_nVYsGEh9o8NlccDxogMIW9abHNDLKqhcBJyjj1BFIxLMefP7koxQFa9aBI7LMudK4TjKK06jXYwQXsaNT-FAZE8DAAUbjIDkJBItpacVndpPXmbjU1wEJ--TSzs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7" t="21227" r="26788"/>
          <a:stretch/>
        </p:blipFill>
        <p:spPr bwMode="auto">
          <a:xfrm>
            <a:off x="1697859" y="4590251"/>
            <a:ext cx="1117260" cy="140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7" descr="https://lh5.googleusercontent.com/8cqKfzcmrV0FAGzUe5qLbr1liNG8ivEGveeHX8w5OzdelZdWLMq_4-iNDvYIax1nIMke1sReruA7UYb7D-6TthQWsjVP5f5H7xE1MRPJ0-EHiO_itJAkwxeCVHRjWnwf7i5cF58Llsc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3" t="23559" r="16709" b="7394"/>
          <a:stretch/>
        </p:blipFill>
        <p:spPr bwMode="auto">
          <a:xfrm>
            <a:off x="2890349" y="4669719"/>
            <a:ext cx="1473696" cy="117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9" descr="https://lh6.googleusercontent.com/Eqkz6dq5stCnnUlLY9itxUuFYiEi6fZU-oWTFUf2HdBsvtEO1uib7lUJoLE37t58AtVfmmu25LfAfrFlziREjPgLUPXwQ7zxvbncv4THPE9OJt0ZNifA5VLEH8eBh1wh5vU5HSiL6L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0" t="24142" r="12699" b="5817"/>
          <a:stretch/>
        </p:blipFill>
        <p:spPr bwMode="auto">
          <a:xfrm>
            <a:off x="4458424" y="4599493"/>
            <a:ext cx="1713824" cy="125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031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7142014" cy="4438436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Clr>
                <a:srgbClr val="891019"/>
              </a:buClr>
              <a:buFont typeface="+mj-lt"/>
              <a:buAutoNum type="arabicPeriod"/>
            </a:pPr>
            <a:r>
              <a:rPr lang="en-US" b="0" dirty="0">
                <a:solidFill>
                  <a:srgbClr val="000000"/>
                </a:solidFill>
              </a:rPr>
              <a:t>Introduction</a:t>
            </a:r>
          </a:p>
          <a:p>
            <a:pPr marL="514350" indent="-514350">
              <a:buClr>
                <a:srgbClr val="891019"/>
              </a:buClr>
              <a:buFont typeface="+mj-lt"/>
              <a:buAutoNum type="arabicPeriod"/>
            </a:pPr>
            <a:r>
              <a:rPr lang="en-US" b="0" dirty="0" smtClean="0">
                <a:solidFill>
                  <a:srgbClr val="000000"/>
                </a:solidFill>
              </a:rPr>
              <a:t>What is a Solo Admin?</a:t>
            </a:r>
            <a:endParaRPr lang="en-US" b="0" dirty="0">
              <a:solidFill>
                <a:srgbClr val="000000"/>
              </a:solidFill>
            </a:endParaRPr>
          </a:p>
          <a:p>
            <a:pPr marL="514350" indent="-514350">
              <a:buClr>
                <a:srgbClr val="891019"/>
              </a:buClr>
              <a:buFont typeface="+mj-lt"/>
              <a:buAutoNum type="arabicPeriod"/>
            </a:pPr>
            <a:r>
              <a:rPr lang="en-US" b="0" dirty="0" smtClean="0">
                <a:solidFill>
                  <a:srgbClr val="000000"/>
                </a:solidFill>
              </a:rPr>
              <a:t>The IT v Business Debate</a:t>
            </a:r>
          </a:p>
          <a:p>
            <a:pPr marL="514350" indent="-514350">
              <a:buClr>
                <a:srgbClr val="891019"/>
              </a:buClr>
              <a:buFont typeface="+mj-lt"/>
              <a:buAutoNum type="arabicPeriod"/>
            </a:pPr>
            <a:r>
              <a:rPr lang="en-US" b="0" dirty="0" smtClean="0">
                <a:solidFill>
                  <a:srgbClr val="000000"/>
                </a:solidFill>
              </a:rPr>
              <a:t>Proposed </a:t>
            </a:r>
            <a:r>
              <a:rPr lang="en-US" b="0" dirty="0" smtClean="0">
                <a:solidFill>
                  <a:srgbClr val="000000"/>
                </a:solidFill>
              </a:rPr>
              <a:t>Expansion</a:t>
            </a:r>
          </a:p>
          <a:p>
            <a:pPr marL="514350" indent="-514350">
              <a:buClr>
                <a:srgbClr val="891019"/>
              </a:buClr>
              <a:buFont typeface="+mj-lt"/>
              <a:buAutoNum type="arabicPeriod"/>
            </a:pPr>
            <a:r>
              <a:rPr lang="en-US" b="0" dirty="0" smtClean="0">
                <a:solidFill>
                  <a:srgbClr val="000000"/>
                </a:solidFill>
              </a:rPr>
              <a:t>What is a Center of Excellence?</a:t>
            </a:r>
          </a:p>
          <a:p>
            <a:pPr marL="514350" indent="-514350">
              <a:buClr>
                <a:srgbClr val="891019"/>
              </a:buClr>
              <a:buFont typeface="+mj-lt"/>
              <a:buAutoNum type="arabicPeriod"/>
            </a:pPr>
            <a:r>
              <a:rPr lang="en-US" b="0" dirty="0" smtClean="0">
                <a:solidFill>
                  <a:srgbClr val="000000"/>
                </a:solidFill>
              </a:rPr>
              <a:t>Why Create a Center of Excellence?</a:t>
            </a:r>
            <a:endParaRPr lang="en-US" b="0" dirty="0">
              <a:solidFill>
                <a:srgbClr val="000000"/>
              </a:solidFill>
            </a:endParaRPr>
          </a:p>
          <a:p>
            <a:pPr marL="514350" indent="-514350">
              <a:buClr>
                <a:srgbClr val="891019"/>
              </a:buClr>
              <a:buFont typeface="+mj-lt"/>
              <a:buAutoNum type="arabicPeriod"/>
            </a:pPr>
            <a:r>
              <a:rPr lang="en-US" b="0" dirty="0" smtClean="0">
                <a:solidFill>
                  <a:srgbClr val="000000"/>
                </a:solidFill>
              </a:rPr>
              <a:t>Value Drivers</a:t>
            </a:r>
          </a:p>
          <a:p>
            <a:pPr marL="514350" indent="-514350">
              <a:buClr>
                <a:srgbClr val="891019"/>
              </a:buClr>
              <a:buFont typeface="+mj-lt"/>
              <a:buAutoNum type="arabicPeriod"/>
            </a:pPr>
            <a:r>
              <a:rPr lang="en-US" b="0" dirty="0" smtClean="0">
                <a:solidFill>
                  <a:srgbClr val="000000"/>
                </a:solidFill>
              </a:rPr>
              <a:t>Call to Action</a:t>
            </a:r>
            <a:endParaRPr lang="en-US" b="0" dirty="0">
              <a:solidFill>
                <a:srgbClr val="000000"/>
              </a:solidFill>
            </a:endParaRPr>
          </a:p>
          <a:p>
            <a:pPr marL="514350" indent="-514350">
              <a:buClr>
                <a:srgbClr val="891019"/>
              </a:buClr>
              <a:buFont typeface="+mj-lt"/>
              <a:buAutoNum type="arabicPeriod"/>
            </a:pPr>
            <a:r>
              <a:rPr lang="en-US" b="0" dirty="0" err="1" smtClean="0">
                <a:solidFill>
                  <a:srgbClr val="000000"/>
                </a:solidFill>
              </a:rPr>
              <a:t>CoE</a:t>
            </a:r>
            <a:r>
              <a:rPr lang="en-US" b="0" dirty="0" smtClean="0">
                <a:solidFill>
                  <a:srgbClr val="000000"/>
                </a:solidFill>
              </a:rPr>
              <a:t> Structure</a:t>
            </a:r>
          </a:p>
          <a:p>
            <a:pPr marL="514350" indent="-514350">
              <a:buClr>
                <a:srgbClr val="891019"/>
              </a:buClr>
              <a:buFont typeface="+mj-lt"/>
              <a:buAutoNum type="arabicPeriod"/>
            </a:pPr>
            <a:r>
              <a:rPr lang="en-US" b="0" dirty="0" smtClean="0">
                <a:solidFill>
                  <a:srgbClr val="000000"/>
                </a:solidFill>
              </a:rPr>
              <a:t>Resourcing for the Future</a:t>
            </a:r>
            <a:endParaRPr lang="en-US" b="0" dirty="0">
              <a:solidFill>
                <a:srgbClr val="000000"/>
              </a:solidFill>
            </a:endParaRPr>
          </a:p>
          <a:p>
            <a:pPr marL="514350" indent="-514350">
              <a:buClr>
                <a:srgbClr val="891019"/>
              </a:buClr>
              <a:buFont typeface="+mj-lt"/>
              <a:buAutoNum type="arabicPeriod"/>
            </a:pPr>
            <a:r>
              <a:rPr lang="en-US" b="0" dirty="0" smtClean="0">
                <a:solidFill>
                  <a:srgbClr val="000000"/>
                </a:solidFill>
              </a:rPr>
              <a:t>Summary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096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80874"/>
            <a:ext cx="7520940" cy="548640"/>
          </a:xfrm>
        </p:spPr>
        <p:txBody>
          <a:bodyPr/>
          <a:lstStyle/>
          <a:p>
            <a:pPr algn="ctr"/>
            <a:r>
              <a:rPr lang="en-US" b="1" cap="none" dirty="0" smtClean="0"/>
              <a:t>What is a </a:t>
            </a:r>
            <a:r>
              <a:rPr lang="en-US" b="1" cap="none" dirty="0" smtClean="0"/>
              <a:t>Solo Admin</a:t>
            </a:r>
            <a:r>
              <a:rPr lang="en-US" b="1" cap="none" dirty="0" smtClean="0"/>
              <a:t>?</a:t>
            </a:r>
            <a:endParaRPr lang="en-US" b="1" cap="none" dirty="0"/>
          </a:p>
        </p:txBody>
      </p:sp>
    </p:spTree>
    <p:extLst>
      <p:ext uri="{BB962C8B-B14F-4D97-AF65-F5344CB8AC3E}">
        <p14:creationId xmlns:p14="http://schemas.microsoft.com/office/powerpoint/2010/main" val="1544056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Solo Admin?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-456198" y="500556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353" y="914400"/>
            <a:ext cx="4307939" cy="4860861"/>
          </a:xfrm>
          <a:prstGeom prst="rect">
            <a:avLst/>
          </a:prstGeom>
        </p:spPr>
      </p:pic>
      <p:sp>
        <p:nvSpPr>
          <p:cNvPr id="6" name="Cloud 5"/>
          <p:cNvSpPr/>
          <p:nvPr/>
        </p:nvSpPr>
        <p:spPr>
          <a:xfrm>
            <a:off x="308242" y="1368518"/>
            <a:ext cx="1861782" cy="1010977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Managing Production Support</a:t>
            </a:r>
            <a:endParaRPr lang="en-US" dirty="0"/>
          </a:p>
        </p:txBody>
      </p:sp>
      <p:sp>
        <p:nvSpPr>
          <p:cNvPr id="7" name="Cloud 6"/>
          <p:cNvSpPr/>
          <p:nvPr/>
        </p:nvSpPr>
        <p:spPr>
          <a:xfrm>
            <a:off x="456198" y="2657410"/>
            <a:ext cx="1713826" cy="1006525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User Admin</a:t>
            </a:r>
            <a:endParaRPr lang="en-US" dirty="0"/>
          </a:p>
        </p:txBody>
      </p:sp>
      <p:sp>
        <p:nvSpPr>
          <p:cNvPr id="8" name="Cloud 7"/>
          <p:cNvSpPr/>
          <p:nvPr/>
        </p:nvSpPr>
        <p:spPr>
          <a:xfrm>
            <a:off x="6489857" y="411137"/>
            <a:ext cx="1713826" cy="1006525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9" name="Cloud 8"/>
          <p:cNvSpPr/>
          <p:nvPr/>
        </p:nvSpPr>
        <p:spPr>
          <a:xfrm>
            <a:off x="7020032" y="1987193"/>
            <a:ext cx="1808020" cy="1006525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Salesforce SME</a:t>
            </a:r>
            <a:endParaRPr lang="en-US" dirty="0"/>
          </a:p>
        </p:txBody>
      </p:sp>
      <p:sp>
        <p:nvSpPr>
          <p:cNvPr id="10" name="Cloud 9"/>
          <p:cNvSpPr/>
          <p:nvPr/>
        </p:nvSpPr>
        <p:spPr>
          <a:xfrm>
            <a:off x="7161823" y="3245776"/>
            <a:ext cx="1713826" cy="1006525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Manage New Initiatives</a:t>
            </a:r>
            <a:endParaRPr lang="en-US" dirty="0"/>
          </a:p>
        </p:txBody>
      </p:sp>
      <p:sp>
        <p:nvSpPr>
          <p:cNvPr id="11" name="Cloud 10"/>
          <p:cNvSpPr/>
          <p:nvPr/>
        </p:nvSpPr>
        <p:spPr>
          <a:xfrm>
            <a:off x="710241" y="3999044"/>
            <a:ext cx="1713826" cy="1006525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Business Analysis</a:t>
            </a:r>
            <a:endParaRPr lang="en-US" dirty="0"/>
          </a:p>
        </p:txBody>
      </p:sp>
      <p:sp>
        <p:nvSpPr>
          <p:cNvPr id="12" name="Cloud 11"/>
          <p:cNvSpPr/>
          <p:nvPr/>
        </p:nvSpPr>
        <p:spPr>
          <a:xfrm>
            <a:off x="5447997" y="4107778"/>
            <a:ext cx="1713826" cy="1006525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Help Desk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882" y="5646946"/>
            <a:ext cx="784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 Tip: Make sure you’re tracking all requests and time spent on different efforts!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364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IT </a:t>
            </a:r>
            <a:r>
              <a:rPr lang="en-US" dirty="0" err="1" smtClean="0"/>
              <a:t>vs</a:t>
            </a:r>
            <a:r>
              <a:rPr lang="en-US" dirty="0" smtClean="0"/>
              <a:t> Business Debate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214" y="1329904"/>
            <a:ext cx="4751765" cy="25455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1538" y="4253500"/>
            <a:ext cx="5701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What area should “own” Salesforce and its support?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1353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4335695"/>
            <a:ext cx="7520940" cy="548640"/>
          </a:xfrm>
        </p:spPr>
        <p:txBody>
          <a:bodyPr/>
          <a:lstStyle/>
          <a:p>
            <a:r>
              <a:rPr lang="en-US" dirty="0" smtClean="0"/>
              <a:t>Proposed Expansion – The Tipping Point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923" y="622328"/>
            <a:ext cx="4591478" cy="288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509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Expansion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-456198" y="500556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87000916"/>
              </p:ext>
            </p:extLst>
          </p:nvPr>
        </p:nvGraphicFramePr>
        <p:xfrm>
          <a:off x="822959" y="764397"/>
          <a:ext cx="7425597" cy="53137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70" b="89565" l="4743" r="89328">
                        <a14:foregroundMark x1="45455" y1="17681" x2="45455" y2="17681"/>
                        <a14:foregroundMark x1="69170" y1="23188" x2="69170" y2="231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64616" y="2377958"/>
            <a:ext cx="2107346" cy="287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366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Center of Excellence?</a:t>
            </a:r>
            <a:endParaRPr lang="en-US" dirty="0"/>
          </a:p>
        </p:txBody>
      </p:sp>
      <p:sp>
        <p:nvSpPr>
          <p:cNvPr id="3" name="Shape 182"/>
          <p:cNvSpPr txBox="1">
            <a:spLocks/>
          </p:cNvSpPr>
          <p:nvPr/>
        </p:nvSpPr>
        <p:spPr>
          <a:xfrm>
            <a:off x="304800" y="1007381"/>
            <a:ext cx="8305800" cy="1089493"/>
          </a:xfrm>
          <a:prstGeom prst="rect">
            <a:avLst/>
          </a:prstGeom>
          <a:noFill/>
          <a:ln>
            <a:noFill/>
          </a:ln>
        </p:spPr>
        <p:txBody>
          <a:bodyPr wrap="square" lIns="91421" tIns="45702" rIns="91421" bIns="45702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929" indent="0">
              <a:lnSpc>
                <a:spcPct val="120000"/>
              </a:lnSpc>
              <a:spcBef>
                <a:spcPts val="598"/>
              </a:spcBef>
              <a:buClr>
                <a:srgbClr val="6B6B6B"/>
              </a:buClr>
              <a:buSzPct val="100000"/>
            </a:pPr>
            <a:r>
              <a:rPr lang="en-US" sz="1800" b="0" dirty="0" smtClean="0">
                <a:solidFill>
                  <a:srgbClr val="000000"/>
                </a:solidFill>
              </a:rPr>
              <a:t>A Center of Excellence L</a:t>
            </a:r>
            <a:r>
              <a:rPr lang="x-none" sz="1800" b="0" dirty="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t>everages People, Processes, Knowledg</a:t>
            </a:r>
            <a:r>
              <a:rPr lang="en-US" sz="1800" b="0" dirty="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t>e</a:t>
            </a:r>
            <a:r>
              <a:rPr lang="x-none" sz="1800" b="0" dirty="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t>, and Technology to </a:t>
            </a:r>
            <a:r>
              <a:rPr lang="en-US" sz="1800" b="0" dirty="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t>drive business value, encourage collaboration, </a:t>
            </a:r>
            <a:r>
              <a:rPr lang="en-US" sz="1800" b="0" dirty="0" smtClean="0"/>
              <a:t>socialize</a:t>
            </a:r>
            <a:r>
              <a:rPr lang="x-none" sz="1800" b="0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 best practices and promote standards</a:t>
            </a:r>
            <a:r>
              <a:rPr lang="en-US" sz="1800" b="0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 across the business</a:t>
            </a:r>
            <a:endParaRPr lang="en-US" sz="1800" b="0" dirty="0" smtClean="0">
              <a:solidFill>
                <a:schemeClr val="dk1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4529" y="2290906"/>
            <a:ext cx="2179078" cy="185691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8929">
              <a:lnSpc>
                <a:spcPct val="120000"/>
              </a:lnSpc>
              <a:spcBef>
                <a:spcPts val="598"/>
              </a:spcBef>
              <a:buClr>
                <a:srgbClr val="6B6B6B"/>
              </a:buClr>
              <a:buSzPct val="100000"/>
            </a:pPr>
            <a:r>
              <a:rPr lang="en-US" sz="1600" dirty="0"/>
              <a:t>Where </a:t>
            </a:r>
            <a:r>
              <a:rPr lang="en-US" sz="1600" dirty="0" smtClean="0"/>
              <a:t>a “team” of </a:t>
            </a:r>
            <a:r>
              <a:rPr lang="en-US" sz="1600" b="1" dirty="0" smtClean="0"/>
              <a:t>People</a:t>
            </a:r>
            <a:r>
              <a:rPr lang="en-US" sz="1600" dirty="0" smtClean="0"/>
              <a:t> </a:t>
            </a:r>
            <a:r>
              <a:rPr lang="en-US" sz="1600" dirty="0"/>
              <a:t>come together across disciplines and businesses to collaborate and achieve common </a:t>
            </a:r>
            <a:r>
              <a:rPr lang="en-US" sz="1600" dirty="0" smtClean="0"/>
              <a:t>goals</a:t>
            </a:r>
            <a:endParaRPr 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6827729" y="2290906"/>
            <a:ext cx="1981200" cy="185691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8929">
              <a:lnSpc>
                <a:spcPct val="120000"/>
              </a:lnSpc>
              <a:spcBef>
                <a:spcPts val="598"/>
              </a:spcBef>
              <a:buClr>
                <a:srgbClr val="6B6B6B"/>
              </a:buClr>
              <a:buSzPct val="100000"/>
            </a:pPr>
            <a:r>
              <a:rPr lang="en-US" sz="1600" dirty="0"/>
              <a:t>Where </a:t>
            </a:r>
            <a:r>
              <a:rPr lang="en-US" sz="1600" b="1" dirty="0"/>
              <a:t>Technology</a:t>
            </a:r>
            <a:r>
              <a:rPr lang="en-US" sz="1600" dirty="0"/>
              <a:t> can be </a:t>
            </a:r>
            <a:r>
              <a:rPr lang="en-US" sz="1600" dirty="0" smtClean="0"/>
              <a:t>leveraged to </a:t>
            </a:r>
            <a:r>
              <a:rPr lang="en-US" sz="1600" dirty="0"/>
              <a:t>drive operational efficiencies and achieve strategic vision.</a:t>
            </a:r>
            <a:endParaRPr lang="x-none" sz="16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770329" y="2279013"/>
            <a:ext cx="1828800" cy="185691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8929">
              <a:lnSpc>
                <a:spcPct val="120000"/>
              </a:lnSpc>
              <a:spcBef>
                <a:spcPts val="598"/>
              </a:spcBef>
              <a:buClr>
                <a:srgbClr val="6B6B6B"/>
              </a:buClr>
              <a:buSzPct val="100000"/>
            </a:pPr>
            <a:r>
              <a:rPr lang="en-US" sz="1600" dirty="0"/>
              <a:t>Where </a:t>
            </a:r>
            <a:r>
              <a:rPr lang="en-US" sz="1600" b="1" dirty="0"/>
              <a:t>Knowledge</a:t>
            </a:r>
            <a:r>
              <a:rPr lang="en-US" sz="1600" dirty="0"/>
              <a:t> experts are utilized to educate and assist the business in meeting their objectives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917" y="4163065"/>
            <a:ext cx="1110502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590800" y="2303671"/>
            <a:ext cx="1950929" cy="189282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8929">
              <a:lnSpc>
                <a:spcPct val="120000"/>
              </a:lnSpc>
              <a:spcBef>
                <a:spcPts val="598"/>
              </a:spcBef>
              <a:buClr>
                <a:srgbClr val="6B6B6B"/>
              </a:buClr>
              <a:buSzPct val="100000"/>
            </a:pPr>
            <a:r>
              <a:rPr lang="en-US" sz="1600" dirty="0"/>
              <a:t>Where </a:t>
            </a:r>
            <a:r>
              <a:rPr lang="en-US" sz="1600" b="1" dirty="0" smtClean="0"/>
              <a:t>Processes</a:t>
            </a:r>
            <a:r>
              <a:rPr lang="en-US" sz="1600" dirty="0" smtClean="0"/>
              <a:t> are </a:t>
            </a:r>
            <a:r>
              <a:rPr lang="en-US" sz="1600" dirty="0"/>
              <a:t>defined </a:t>
            </a:r>
            <a:r>
              <a:rPr lang="en-US" sz="1600" dirty="0" smtClean="0"/>
              <a:t>for best practices </a:t>
            </a:r>
            <a:r>
              <a:rPr lang="en-US" sz="1600" dirty="0"/>
              <a:t>in support of </a:t>
            </a:r>
            <a:r>
              <a:rPr lang="en-US" sz="1600" dirty="0" smtClean="0"/>
              <a:t>CRM strategy, COE objectives and program success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268118"/>
            <a:ext cx="1847549" cy="1628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5" descr="MVP-Logo-Horiz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96"/>
          <a:stretch/>
        </p:blipFill>
        <p:spPr>
          <a:xfrm>
            <a:off x="6998330" y="4305105"/>
            <a:ext cx="1509150" cy="135249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430" y="4482984"/>
            <a:ext cx="1853549" cy="123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30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Create a center of Excellence?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4546049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sz="1900" b="1" dirty="0">
                <a:sym typeface="Arial"/>
              </a:rPr>
              <a:t>Salesforce is </a:t>
            </a:r>
            <a:r>
              <a:rPr lang="en-US" sz="1900" b="1" dirty="0" smtClean="0">
                <a:sym typeface="Arial"/>
              </a:rPr>
              <a:t>Unique</a:t>
            </a:r>
            <a:endParaRPr lang="en-US" sz="1900" dirty="0" smtClean="0"/>
          </a:p>
          <a:p>
            <a:pPr marL="0" lvl="1" indent="0">
              <a:buNone/>
            </a:pPr>
            <a:r>
              <a:rPr lang="en-US" dirty="0"/>
              <a:t>	</a:t>
            </a:r>
            <a:r>
              <a:rPr lang="en-US" sz="1700" dirty="0">
                <a:solidFill>
                  <a:srgbClr val="000000"/>
                </a:solidFill>
              </a:rPr>
              <a:t>Competing Stakeholders: Sales, Marketing, Service across one or more </a:t>
            </a:r>
            <a:r>
              <a:rPr lang="en-US" sz="1700" dirty="0" smtClean="0">
                <a:solidFill>
                  <a:srgbClr val="000000"/>
                </a:solidFill>
              </a:rPr>
              <a:t>	businesses </a:t>
            </a:r>
            <a:r>
              <a:rPr lang="en-US" sz="1700" dirty="0">
                <a:solidFill>
                  <a:srgbClr val="000000"/>
                </a:solidFill>
              </a:rPr>
              <a:t>or </a:t>
            </a:r>
            <a:r>
              <a:rPr lang="en-US" sz="1700" dirty="0" smtClean="0">
                <a:solidFill>
                  <a:srgbClr val="000000"/>
                </a:solidFill>
              </a:rPr>
              <a:t>regions</a:t>
            </a:r>
          </a:p>
          <a:p>
            <a:pPr lvl="1">
              <a:spcBef>
                <a:spcPts val="800"/>
              </a:spcBef>
            </a:pPr>
            <a:r>
              <a:rPr lang="en-US" sz="1900" b="1" dirty="0">
                <a:sym typeface="Arial"/>
              </a:rPr>
              <a:t>Delivering on the Salesforce </a:t>
            </a:r>
            <a:r>
              <a:rPr lang="en-US" sz="1900" b="1" dirty="0" smtClean="0">
                <a:sym typeface="Arial"/>
              </a:rPr>
              <a:t>Promise</a:t>
            </a:r>
          </a:p>
          <a:p>
            <a:pPr marL="0" lvl="1" indent="0">
              <a:spcBef>
                <a:spcPts val="800"/>
              </a:spcBef>
              <a:buNone/>
            </a:pPr>
            <a:r>
              <a:rPr lang="en-US" b="1" dirty="0">
                <a:sym typeface="Arial"/>
              </a:rPr>
              <a:t>	</a:t>
            </a:r>
            <a:r>
              <a:rPr lang="en-US" sz="1700" dirty="0">
                <a:solidFill>
                  <a:srgbClr val="000000"/>
                </a:solidFill>
              </a:rPr>
              <a:t>Time to market and easy to change – But discipline and process is </a:t>
            </a:r>
            <a:r>
              <a:rPr lang="en-US" sz="1700" dirty="0" smtClean="0">
                <a:solidFill>
                  <a:srgbClr val="000000"/>
                </a:solidFill>
              </a:rPr>
              <a:t>essential</a:t>
            </a:r>
          </a:p>
          <a:p>
            <a:pPr lvl="1">
              <a:spcBef>
                <a:spcPts val="800"/>
              </a:spcBef>
            </a:pPr>
            <a:r>
              <a:rPr lang="en-US" sz="1900" b="1" dirty="0" smtClean="0">
                <a:solidFill>
                  <a:srgbClr val="000000"/>
                </a:solidFill>
              </a:rPr>
              <a:t>Rapid Pace of Change</a:t>
            </a:r>
          </a:p>
          <a:p>
            <a:pPr marL="0" lvl="1" indent="0">
              <a:spcBef>
                <a:spcPts val="800"/>
              </a:spcBef>
              <a:buNone/>
            </a:pPr>
            <a:r>
              <a:rPr lang="en-US" sz="1800" b="1" dirty="0">
                <a:solidFill>
                  <a:srgbClr val="000000"/>
                </a:solidFill>
              </a:rPr>
              <a:t>	</a:t>
            </a:r>
            <a:r>
              <a:rPr lang="en-US" sz="1700" dirty="0" smtClean="0">
                <a:solidFill>
                  <a:srgbClr val="000000"/>
                </a:solidFill>
              </a:rPr>
              <a:t>Salesforce thrice annually </a:t>
            </a:r>
            <a:r>
              <a:rPr lang="en-US" sz="1700" dirty="0">
                <a:solidFill>
                  <a:srgbClr val="000000"/>
                </a:solidFill>
              </a:rPr>
              <a:t>scheduled releases coupled with ever </a:t>
            </a:r>
            <a:r>
              <a:rPr lang="en-US" sz="1700" dirty="0" smtClean="0">
                <a:solidFill>
                  <a:srgbClr val="000000"/>
                </a:solidFill>
              </a:rPr>
              <a:t>changing 	needs </a:t>
            </a:r>
            <a:r>
              <a:rPr lang="en-US" sz="1700" dirty="0">
                <a:solidFill>
                  <a:srgbClr val="000000"/>
                </a:solidFill>
              </a:rPr>
              <a:t>of the </a:t>
            </a:r>
            <a:r>
              <a:rPr lang="en-US" sz="1700" dirty="0" smtClean="0">
                <a:solidFill>
                  <a:srgbClr val="000000"/>
                </a:solidFill>
              </a:rPr>
              <a:t>business</a:t>
            </a:r>
            <a:endParaRPr lang="en-US" sz="1700" b="1" dirty="0" smtClean="0">
              <a:solidFill>
                <a:srgbClr val="000000"/>
              </a:solidFill>
            </a:endParaRPr>
          </a:p>
          <a:p>
            <a:pPr lvl="1">
              <a:spcBef>
                <a:spcPts val="800"/>
              </a:spcBef>
            </a:pPr>
            <a:r>
              <a:rPr lang="en-US" sz="1900" b="1" dirty="0" smtClean="0">
                <a:solidFill>
                  <a:srgbClr val="000000"/>
                </a:solidFill>
              </a:rPr>
              <a:t>License Model and Data Management Challenges</a:t>
            </a:r>
          </a:p>
          <a:p>
            <a:pPr marL="0" lvl="1" indent="0">
              <a:spcBef>
                <a:spcPts val="800"/>
              </a:spcBef>
              <a:buNone/>
            </a:pPr>
            <a:r>
              <a:rPr lang="en-US" sz="1700" b="1" dirty="0">
                <a:solidFill>
                  <a:srgbClr val="000000"/>
                </a:solidFill>
              </a:rPr>
              <a:t>	</a:t>
            </a:r>
            <a:r>
              <a:rPr lang="en-US" sz="1700" dirty="0">
                <a:solidFill>
                  <a:srgbClr val="000000"/>
                </a:solidFill>
              </a:rPr>
              <a:t>Adoption is critical to justify investment – Users have a wide span </a:t>
            </a:r>
            <a:r>
              <a:rPr lang="en-US" sz="1700" dirty="0" smtClean="0">
                <a:solidFill>
                  <a:srgbClr val="000000"/>
                </a:solidFill>
              </a:rPr>
              <a:t>	and </a:t>
            </a:r>
            <a:r>
              <a:rPr lang="en-US" sz="1700" dirty="0">
                <a:solidFill>
                  <a:srgbClr val="000000"/>
                </a:solidFill>
              </a:rPr>
              <a:t>can </a:t>
            </a:r>
            <a:r>
              <a:rPr lang="en-US" sz="1700" dirty="0" smtClean="0">
                <a:solidFill>
                  <a:srgbClr val="000000"/>
                </a:solidFill>
              </a:rPr>
              <a:t>	compromise data</a:t>
            </a:r>
            <a:endParaRPr lang="en-US" sz="1700" b="1" dirty="0" smtClean="0">
              <a:solidFill>
                <a:srgbClr val="000000"/>
              </a:solidFill>
            </a:endParaRPr>
          </a:p>
          <a:p>
            <a:pPr lvl="1">
              <a:spcBef>
                <a:spcPts val="800"/>
              </a:spcBef>
            </a:pPr>
            <a:r>
              <a:rPr lang="en-US" sz="1900" b="1" dirty="0" smtClean="0">
                <a:solidFill>
                  <a:srgbClr val="000000"/>
                </a:solidFill>
              </a:rPr>
              <a:t>Single or Multi Org Strategy Decisions</a:t>
            </a:r>
          </a:p>
          <a:p>
            <a:pPr marL="0" lvl="1" indent="0">
              <a:spcBef>
                <a:spcPts val="800"/>
              </a:spcBef>
              <a:buNone/>
            </a:pPr>
            <a:r>
              <a:rPr lang="en-US" sz="1800" b="1" dirty="0">
                <a:solidFill>
                  <a:srgbClr val="000000"/>
                </a:solidFill>
              </a:rPr>
              <a:t>	</a:t>
            </a:r>
            <a:r>
              <a:rPr lang="en-US" sz="1700" dirty="0"/>
              <a:t>Organic growth within an enterprise at business unit level or through acquisition</a:t>
            </a:r>
          </a:p>
          <a:p>
            <a:pPr marL="0" lvl="1" indent="0">
              <a:spcBef>
                <a:spcPts val="800"/>
              </a:spcBef>
              <a:buNone/>
            </a:pPr>
            <a:endParaRPr lang="en-US" sz="1800" b="1" dirty="0" smtClean="0">
              <a:solidFill>
                <a:srgbClr val="000000"/>
              </a:solidFill>
            </a:endParaRPr>
          </a:p>
          <a:p>
            <a:pPr marL="237744" lvl="2" indent="0">
              <a:spcBef>
                <a:spcPts val="800"/>
              </a:spcBef>
              <a:buNone/>
            </a:pPr>
            <a:r>
              <a:rPr lang="en-US" sz="1800" b="1" dirty="0">
                <a:solidFill>
                  <a:srgbClr val="000000"/>
                </a:solidFill>
              </a:rPr>
              <a:t>	</a:t>
            </a:r>
            <a:endParaRPr lang="en-US" sz="1800" b="1" dirty="0"/>
          </a:p>
          <a:p>
            <a:pPr marL="0" lvl="1" indent="0">
              <a:spcBef>
                <a:spcPts val="800"/>
              </a:spcBef>
              <a:buNone/>
            </a:pPr>
            <a:endParaRPr lang="en-US" b="1" dirty="0" smtClean="0">
              <a:sym typeface="Arial"/>
            </a:endParaRPr>
          </a:p>
          <a:p>
            <a:pPr marL="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702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Add or Overhead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-456198" y="500556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Cloud 3"/>
          <p:cNvSpPr/>
          <p:nvPr/>
        </p:nvSpPr>
        <p:spPr>
          <a:xfrm>
            <a:off x="4000981" y="2969417"/>
            <a:ext cx="1861782" cy="1010977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Production Support</a:t>
            </a:r>
            <a:endParaRPr lang="en-US" dirty="0"/>
          </a:p>
        </p:txBody>
      </p:sp>
      <p:sp>
        <p:nvSpPr>
          <p:cNvPr id="5" name="Cloud 4"/>
          <p:cNvSpPr/>
          <p:nvPr/>
        </p:nvSpPr>
        <p:spPr>
          <a:xfrm>
            <a:off x="6799819" y="3147449"/>
            <a:ext cx="1713826" cy="1006525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User Admin</a:t>
            </a:r>
            <a:endParaRPr lang="en-US" dirty="0"/>
          </a:p>
        </p:txBody>
      </p:sp>
      <p:sp>
        <p:nvSpPr>
          <p:cNvPr id="6" name="Cloud 5"/>
          <p:cNvSpPr/>
          <p:nvPr/>
        </p:nvSpPr>
        <p:spPr>
          <a:xfrm>
            <a:off x="497852" y="1570604"/>
            <a:ext cx="1713826" cy="1006525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9" name="Cloud 8"/>
          <p:cNvSpPr/>
          <p:nvPr/>
        </p:nvSpPr>
        <p:spPr>
          <a:xfrm>
            <a:off x="2255112" y="1158209"/>
            <a:ext cx="1713826" cy="1006525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Business Analysis</a:t>
            </a:r>
            <a:endParaRPr lang="en-US" dirty="0"/>
          </a:p>
        </p:txBody>
      </p:sp>
      <p:sp>
        <p:nvSpPr>
          <p:cNvPr id="10" name="Cloud 9"/>
          <p:cNvSpPr/>
          <p:nvPr/>
        </p:nvSpPr>
        <p:spPr>
          <a:xfrm>
            <a:off x="6294304" y="1421314"/>
            <a:ext cx="1713826" cy="1006525"/>
          </a:xfrm>
          <a:prstGeom prst="cloud">
            <a:avLst/>
          </a:prstGeom>
          <a:ln>
            <a:prstDash val="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Help Desk</a:t>
            </a:r>
            <a:endParaRPr lang="en-US" dirty="0"/>
          </a:p>
        </p:txBody>
      </p:sp>
      <p:sp>
        <p:nvSpPr>
          <p:cNvPr id="11" name="Can 10"/>
          <p:cNvSpPr/>
          <p:nvPr/>
        </p:nvSpPr>
        <p:spPr>
          <a:xfrm>
            <a:off x="702792" y="4758990"/>
            <a:ext cx="2724859" cy="1282214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Value Add</a:t>
            </a:r>
            <a:endParaRPr lang="en-US" dirty="0"/>
          </a:p>
        </p:txBody>
      </p:sp>
      <p:sp>
        <p:nvSpPr>
          <p:cNvPr id="12" name="Can 11"/>
          <p:cNvSpPr/>
          <p:nvPr/>
        </p:nvSpPr>
        <p:spPr>
          <a:xfrm>
            <a:off x="4931872" y="4758990"/>
            <a:ext cx="2724859" cy="1282214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Overhead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5" idx="1"/>
            <a:endCxn id="12" idx="1"/>
          </p:cNvCxnSpPr>
          <p:nvPr/>
        </p:nvCxnSpPr>
        <p:spPr>
          <a:xfrm rot="5400000">
            <a:off x="6672473" y="3774731"/>
            <a:ext cx="606088" cy="1362430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3"/>
          <p:cNvCxnSpPr>
            <a:stCxn id="4" idx="1"/>
            <a:endCxn id="12" idx="1"/>
          </p:cNvCxnSpPr>
          <p:nvPr/>
        </p:nvCxnSpPr>
        <p:spPr>
          <a:xfrm rot="16200000" flipH="1">
            <a:off x="5223251" y="3687938"/>
            <a:ext cx="779673" cy="1362430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3"/>
          <p:cNvCxnSpPr>
            <a:stCxn id="7" idx="1"/>
            <a:endCxn id="11" idx="1"/>
          </p:cNvCxnSpPr>
          <p:nvPr/>
        </p:nvCxnSpPr>
        <p:spPr>
          <a:xfrm rot="5400000">
            <a:off x="2078537" y="3391381"/>
            <a:ext cx="1354295" cy="1380923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13"/>
          <p:cNvCxnSpPr>
            <a:stCxn id="10" idx="1"/>
          </p:cNvCxnSpPr>
          <p:nvPr/>
        </p:nvCxnSpPr>
        <p:spPr>
          <a:xfrm rot="5400000">
            <a:off x="5556651" y="3164423"/>
            <a:ext cx="2332222" cy="856911"/>
          </a:xfrm>
          <a:prstGeom prst="curvedConnector3">
            <a:avLst>
              <a:gd name="adj1" fmla="val 36255"/>
            </a:avLst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13"/>
          <p:cNvCxnSpPr>
            <a:stCxn id="8" idx="1"/>
            <a:endCxn id="11" idx="1"/>
          </p:cNvCxnSpPr>
          <p:nvPr/>
        </p:nvCxnSpPr>
        <p:spPr>
          <a:xfrm rot="16200000" flipH="1">
            <a:off x="1162533" y="3856301"/>
            <a:ext cx="769404" cy="1035974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13"/>
          <p:cNvCxnSpPr>
            <a:stCxn id="9" idx="1"/>
            <a:endCxn id="11" idx="1"/>
          </p:cNvCxnSpPr>
          <p:nvPr/>
        </p:nvCxnSpPr>
        <p:spPr>
          <a:xfrm rot="5400000">
            <a:off x="1290960" y="2937925"/>
            <a:ext cx="2595328" cy="1046803"/>
          </a:xfrm>
          <a:prstGeom prst="curvedConnector3">
            <a:avLst>
              <a:gd name="adj1" fmla="val 63301"/>
            </a:avLst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loud 6"/>
          <p:cNvSpPr/>
          <p:nvPr/>
        </p:nvSpPr>
        <p:spPr>
          <a:xfrm>
            <a:off x="2542135" y="2399242"/>
            <a:ext cx="1808020" cy="1006525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Salesforce SME</a:t>
            </a:r>
            <a:endParaRPr lang="en-US" dirty="0"/>
          </a:p>
        </p:txBody>
      </p:sp>
      <p:cxnSp>
        <p:nvCxnSpPr>
          <p:cNvPr id="42" name="Straight Arrow Connector 13"/>
          <p:cNvCxnSpPr>
            <a:stCxn id="6" idx="1"/>
            <a:endCxn id="11" idx="1"/>
          </p:cNvCxnSpPr>
          <p:nvPr/>
        </p:nvCxnSpPr>
        <p:spPr>
          <a:xfrm rot="16200000" flipH="1">
            <a:off x="618527" y="3312294"/>
            <a:ext cx="2182933" cy="710457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loud 7"/>
          <p:cNvSpPr/>
          <p:nvPr/>
        </p:nvSpPr>
        <p:spPr>
          <a:xfrm>
            <a:off x="172335" y="2984133"/>
            <a:ext cx="1713826" cy="1006525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Manage New Initiatives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315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 to Action	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en-US" sz="2000" b="0" dirty="0" smtClean="0"/>
              <a:t>The only way to continue to provide Value Added Services was to increase the size of the team and create a hybrid support / delivery model.  This model had to be able to support the following core components:</a:t>
            </a:r>
          </a:p>
          <a:p>
            <a:pPr>
              <a:buFont typeface="Arial"/>
              <a:buChar char="•"/>
            </a:pPr>
            <a:r>
              <a:rPr lang="en-US" sz="2000" b="0" dirty="0" smtClean="0"/>
              <a:t>Governance</a:t>
            </a:r>
          </a:p>
          <a:p>
            <a:pPr>
              <a:buFont typeface="Arial"/>
              <a:buChar char="•"/>
            </a:pPr>
            <a:r>
              <a:rPr lang="en-US" sz="2000" b="0" dirty="0" smtClean="0"/>
              <a:t>Business Management</a:t>
            </a:r>
          </a:p>
          <a:p>
            <a:pPr>
              <a:buFont typeface="Arial"/>
              <a:buChar char="•"/>
            </a:pPr>
            <a:r>
              <a:rPr lang="en-US" sz="2000" b="0" dirty="0" smtClean="0"/>
              <a:t>Change Management</a:t>
            </a:r>
          </a:p>
          <a:p>
            <a:pPr>
              <a:buFont typeface="Arial"/>
              <a:buChar char="•"/>
            </a:pPr>
            <a:r>
              <a:rPr lang="en-US" sz="2000" b="0" dirty="0" smtClean="0"/>
              <a:t>Release Management</a:t>
            </a:r>
          </a:p>
          <a:p>
            <a:pPr>
              <a:buFont typeface="Arial"/>
              <a:buChar char="•"/>
            </a:pPr>
            <a:r>
              <a:rPr lang="en-US" sz="2000" b="0" dirty="0" smtClean="0"/>
              <a:t>Support Management</a:t>
            </a:r>
          </a:p>
          <a:p>
            <a:pPr>
              <a:buFont typeface="Arial"/>
              <a:buChar char="•"/>
            </a:pPr>
            <a:endParaRPr lang="en-US" sz="2000" b="0" dirty="0" smtClean="0"/>
          </a:p>
          <a:p>
            <a:pPr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644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CoE</a:t>
            </a:r>
            <a:r>
              <a:rPr lang="en-US" dirty="0" smtClean="0"/>
              <a:t>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443" y="914399"/>
            <a:ext cx="5095287" cy="5213107"/>
          </a:xfrm>
        </p:spPr>
        <p:txBody>
          <a:bodyPr>
            <a:normAutofit lnSpcReduction="10000"/>
          </a:bodyPr>
          <a:lstStyle/>
          <a:p>
            <a:pPr marL="351576" indent="-342647">
              <a:lnSpc>
                <a:spcPct val="120000"/>
              </a:lnSpc>
              <a:spcBef>
                <a:spcPts val="598"/>
              </a:spcBef>
              <a:spcAft>
                <a:spcPts val="0"/>
              </a:spcAft>
              <a:buClr>
                <a:srgbClr val="6B6B6B"/>
              </a:buClr>
              <a:buSzPct val="100000"/>
              <a:buFont typeface="Wingdings"/>
              <a:buChar char="§"/>
            </a:pPr>
            <a:r>
              <a:rPr lang="en-US" dirty="0">
                <a:ea typeface="Arial"/>
                <a:cs typeface="Arial"/>
                <a:sym typeface="Arial"/>
              </a:rPr>
              <a:t>Governance</a:t>
            </a:r>
          </a:p>
          <a:p>
            <a:pPr marL="408979" lvl="1" indent="0">
              <a:lnSpc>
                <a:spcPct val="120000"/>
              </a:lnSpc>
              <a:spcBef>
                <a:spcPts val="598"/>
              </a:spcBef>
              <a:buClr>
                <a:srgbClr val="6B6B6B"/>
              </a:buClr>
              <a:buNone/>
            </a:pPr>
            <a:r>
              <a:rPr lang="en-US" dirty="0"/>
              <a:t>Governance is the processes that ensure the effective and efficient use of </a:t>
            </a:r>
            <a:r>
              <a:rPr lang="en-US" dirty="0" smtClean="0"/>
              <a:t>technology </a:t>
            </a:r>
            <a:r>
              <a:rPr lang="en-US" dirty="0"/>
              <a:t>in enabling an organization to achieve its goals.</a:t>
            </a:r>
            <a:endParaRPr lang="en-US" dirty="0">
              <a:ea typeface="Arial"/>
              <a:cs typeface="Arial"/>
              <a:sym typeface="Arial"/>
            </a:endParaRPr>
          </a:p>
          <a:p>
            <a:pPr marL="351576" indent="-342647">
              <a:lnSpc>
                <a:spcPct val="120000"/>
              </a:lnSpc>
              <a:spcBef>
                <a:spcPts val="598"/>
              </a:spcBef>
              <a:spcAft>
                <a:spcPts val="0"/>
              </a:spcAft>
              <a:buClr>
                <a:srgbClr val="6B6B6B"/>
              </a:buClr>
              <a:buSzPct val="100000"/>
              <a:buFont typeface="Wingdings"/>
              <a:buChar char="§"/>
            </a:pPr>
            <a:r>
              <a:rPr lang="en-US" dirty="0"/>
              <a:t>Business Management</a:t>
            </a:r>
          </a:p>
          <a:p>
            <a:pPr marL="408979" lvl="1" indent="0">
              <a:lnSpc>
                <a:spcPct val="120000"/>
              </a:lnSpc>
              <a:spcBef>
                <a:spcPts val="598"/>
              </a:spcBef>
              <a:buClr>
                <a:srgbClr val="6B6B6B"/>
              </a:buClr>
              <a:buNone/>
            </a:pPr>
            <a:r>
              <a:rPr lang="en-US" dirty="0"/>
              <a:t>Empower the business: know what to deliver, why it is important and the value to the business</a:t>
            </a:r>
          </a:p>
          <a:p>
            <a:pPr marL="351576" indent="-342647">
              <a:lnSpc>
                <a:spcPct val="120000"/>
              </a:lnSpc>
              <a:spcBef>
                <a:spcPts val="598"/>
              </a:spcBef>
              <a:spcAft>
                <a:spcPts val="0"/>
              </a:spcAft>
              <a:buClr>
                <a:srgbClr val="6B6B6B"/>
              </a:buClr>
              <a:buSzPct val="100000"/>
              <a:buFont typeface="Wingdings"/>
              <a:buChar char="§"/>
            </a:pPr>
            <a:r>
              <a:rPr lang="en-US" dirty="0">
                <a:ea typeface="Arial"/>
                <a:cs typeface="Arial"/>
                <a:sym typeface="Arial"/>
              </a:rPr>
              <a:t>Change Management</a:t>
            </a:r>
          </a:p>
          <a:p>
            <a:pPr marL="408979" lvl="1" indent="0">
              <a:lnSpc>
                <a:spcPct val="120000"/>
              </a:lnSpc>
              <a:spcBef>
                <a:spcPts val="598"/>
              </a:spcBef>
              <a:buClr>
                <a:srgbClr val="6B6B6B"/>
              </a:buClr>
              <a:buNone/>
            </a:pPr>
            <a:r>
              <a:rPr lang="en-US" dirty="0"/>
              <a:t>Process to manage enhancements, timely delivery to market, prioritization and utilization of resources</a:t>
            </a:r>
            <a:endParaRPr lang="en-US" dirty="0">
              <a:ea typeface="Arial"/>
              <a:cs typeface="Arial"/>
              <a:sym typeface="Arial"/>
            </a:endParaRPr>
          </a:p>
          <a:p>
            <a:pPr marL="351576" indent="-342647">
              <a:lnSpc>
                <a:spcPct val="120000"/>
              </a:lnSpc>
              <a:spcBef>
                <a:spcPts val="598"/>
              </a:spcBef>
              <a:spcAft>
                <a:spcPts val="0"/>
              </a:spcAft>
              <a:buClr>
                <a:srgbClr val="6B6B6B"/>
              </a:buClr>
              <a:buSzPct val="100000"/>
              <a:buFont typeface="Wingdings"/>
              <a:buChar char="§"/>
            </a:pPr>
            <a:r>
              <a:rPr lang="en-US" dirty="0"/>
              <a:t>Release Management</a:t>
            </a:r>
          </a:p>
          <a:p>
            <a:pPr marL="408979" lvl="1" indent="0">
              <a:lnSpc>
                <a:spcPct val="120000"/>
              </a:lnSpc>
              <a:spcBef>
                <a:spcPts val="598"/>
              </a:spcBef>
              <a:buClr>
                <a:srgbClr val="6B6B6B"/>
              </a:buClr>
              <a:buNone/>
            </a:pPr>
            <a:r>
              <a:rPr lang="en-US" dirty="0"/>
              <a:t>Ensure highest quality with structured processes and methodology</a:t>
            </a:r>
          </a:p>
          <a:p>
            <a:pPr marL="351576" indent="-342647">
              <a:lnSpc>
                <a:spcPct val="120000"/>
              </a:lnSpc>
              <a:spcBef>
                <a:spcPts val="598"/>
              </a:spcBef>
              <a:spcAft>
                <a:spcPts val="0"/>
              </a:spcAft>
              <a:buClr>
                <a:srgbClr val="6B6B6B"/>
              </a:buClr>
              <a:buSzPct val="100000"/>
              <a:buFont typeface="Wingdings"/>
              <a:buChar char="§"/>
            </a:pPr>
            <a:r>
              <a:rPr lang="en-US" dirty="0">
                <a:ea typeface="Arial"/>
                <a:cs typeface="Arial"/>
                <a:sym typeface="Arial"/>
              </a:rPr>
              <a:t>Support Management</a:t>
            </a:r>
          </a:p>
          <a:p>
            <a:pPr marL="408979" lvl="1" indent="0">
              <a:lnSpc>
                <a:spcPct val="120000"/>
              </a:lnSpc>
              <a:spcBef>
                <a:spcPts val="598"/>
              </a:spcBef>
              <a:buClr>
                <a:srgbClr val="6B6B6B"/>
              </a:buClr>
              <a:buNone/>
            </a:pPr>
            <a:r>
              <a:rPr lang="en-US" dirty="0"/>
              <a:t>Subject Matter Expertize, responsiveness and education</a:t>
            </a:r>
            <a:endParaRPr lang="x-none" dirty="0">
              <a:ea typeface="Arial"/>
              <a:cs typeface="Arial"/>
              <a:sym typeface="Arial"/>
            </a:endParaRPr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41943618"/>
              </p:ext>
            </p:extLst>
          </p:nvPr>
        </p:nvGraphicFramePr>
        <p:xfrm>
          <a:off x="5585345" y="1643588"/>
          <a:ext cx="3502670" cy="3164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2809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Resourcing for the Future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19" b="-9904"/>
          <a:stretch/>
        </p:blipFill>
        <p:spPr>
          <a:xfrm>
            <a:off x="4295562" y="1073515"/>
            <a:ext cx="4479925" cy="2095928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581902" y="1073515"/>
            <a:ext cx="3597860" cy="4918374"/>
          </a:xfrm>
        </p:spPr>
        <p:txBody>
          <a:bodyPr>
            <a:normAutofit lnSpcReduction="10000"/>
          </a:bodyPr>
          <a:lstStyle/>
          <a:p>
            <a:pPr>
              <a:buFont typeface="Arial"/>
              <a:buChar char="•"/>
            </a:pPr>
            <a:r>
              <a:rPr lang="en-US" b="0" dirty="0" smtClean="0"/>
              <a:t>Onsite team to support business processes and reporting</a:t>
            </a:r>
          </a:p>
          <a:p>
            <a:pPr>
              <a:buFont typeface="Arial"/>
              <a:buChar char="•"/>
            </a:pPr>
            <a:r>
              <a:rPr lang="en-US" b="0" dirty="0" smtClean="0"/>
              <a:t>Extended team in IT to provide development support</a:t>
            </a:r>
          </a:p>
          <a:p>
            <a:pPr>
              <a:buFont typeface="Arial"/>
              <a:buChar char="•"/>
            </a:pPr>
            <a:r>
              <a:rPr lang="en-US" b="0" dirty="0" smtClean="0"/>
              <a:t>Premier Support for after hours support</a:t>
            </a:r>
          </a:p>
          <a:p>
            <a:pPr>
              <a:buFont typeface="Arial"/>
              <a:buChar char="•"/>
            </a:pPr>
            <a:r>
              <a:rPr lang="en-US" b="0" dirty="0" smtClean="0"/>
              <a:t>Consultants for project / initiative resourcing</a:t>
            </a:r>
          </a:p>
          <a:p>
            <a:pPr>
              <a:buFont typeface="Arial"/>
              <a:buChar char="•"/>
            </a:pPr>
            <a:r>
              <a:rPr lang="en-US" b="0" dirty="0" smtClean="0"/>
              <a:t>Managed Service contracts during transitions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879299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34743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000" b="0" dirty="0" smtClean="0"/>
              <a:t>To build your business case to create a Center of Excellence, utilize</a:t>
            </a:r>
          </a:p>
          <a:p>
            <a:pPr>
              <a:spcBef>
                <a:spcPts val="0"/>
              </a:spcBef>
            </a:pPr>
            <a:r>
              <a:rPr lang="en-US" sz="2000" b="0" dirty="0" smtClean="0"/>
              <a:t>these core components:</a:t>
            </a:r>
          </a:p>
          <a:p>
            <a:pPr>
              <a:spcBef>
                <a:spcPts val="0"/>
              </a:spcBef>
            </a:pPr>
            <a:endParaRPr lang="en-US" sz="2000" b="0" dirty="0"/>
          </a:p>
          <a:p>
            <a:pPr>
              <a:spcBef>
                <a:spcPts val="0"/>
              </a:spcBef>
              <a:buFont typeface="Arial"/>
              <a:buChar char="•"/>
            </a:pPr>
            <a:r>
              <a:rPr lang="en-US" sz="2000" b="0" dirty="0" smtClean="0"/>
              <a:t>Track and utilize metrics around time spent on various functions such as new user set up, training, production support, etc.  Ensure these are quantifiable</a:t>
            </a:r>
          </a:p>
          <a:p>
            <a:pPr>
              <a:spcBef>
                <a:spcPts val="0"/>
              </a:spcBef>
              <a:buFont typeface="Arial"/>
              <a:buChar char="•"/>
            </a:pPr>
            <a:r>
              <a:rPr lang="en-US" sz="2000" b="0" dirty="0" smtClean="0"/>
              <a:t>Use resource guidelines from Salesforce around the amount of admins per user as a starting point</a:t>
            </a:r>
          </a:p>
          <a:p>
            <a:pPr>
              <a:spcBef>
                <a:spcPts val="0"/>
              </a:spcBef>
              <a:buFont typeface="Arial"/>
              <a:buChar char="•"/>
            </a:pPr>
            <a:r>
              <a:rPr lang="en-US" sz="2000" b="0" dirty="0" smtClean="0"/>
              <a:t>Determine your value drivers and which activities are contributing to the success of Salesforce and which are overhead</a:t>
            </a:r>
          </a:p>
          <a:p>
            <a:pPr>
              <a:spcBef>
                <a:spcPts val="0"/>
              </a:spcBef>
              <a:buFont typeface="Arial"/>
              <a:buChar char="•"/>
            </a:pPr>
            <a:r>
              <a:rPr lang="en-US" sz="2000" b="0" dirty="0" smtClean="0"/>
              <a:t>Organize the Center of Excellence structure that is necessary for your business</a:t>
            </a:r>
          </a:p>
          <a:p>
            <a:pPr>
              <a:spcBef>
                <a:spcPts val="0"/>
              </a:spcBef>
              <a:buFont typeface="Arial"/>
              <a:buChar char="•"/>
            </a:pPr>
            <a:r>
              <a:rPr lang="en-US" sz="2000" b="0" dirty="0" smtClean="0"/>
              <a:t>Tell your story – use quantitative and qualitative data to support your story and path forward</a:t>
            </a:r>
          </a:p>
          <a:p>
            <a:pPr>
              <a:spcBef>
                <a:spcPts val="0"/>
              </a:spcBef>
              <a:buFont typeface="Arial"/>
              <a:buChar char="•"/>
            </a:pPr>
            <a:r>
              <a:rPr lang="en-US" sz="2000" b="0" dirty="0" smtClean="0"/>
              <a:t>Measure! Measure! Measure!  Do this through reporting and dashboards</a:t>
            </a:r>
          </a:p>
          <a:p>
            <a:pPr>
              <a:spcBef>
                <a:spcPts val="0"/>
              </a:spcBef>
              <a:buFont typeface="Arial"/>
              <a:buChar char="•"/>
            </a:pPr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83239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784" y="1187107"/>
            <a:ext cx="2841031" cy="510212"/>
          </a:xfrm>
        </p:spPr>
        <p:txBody>
          <a:bodyPr/>
          <a:lstStyle/>
          <a:p>
            <a:r>
              <a:rPr lang="en-US" cap="none" dirty="0" smtClean="0"/>
              <a:t>Thank you!</a:t>
            </a:r>
            <a:endParaRPr lang="en-US" dirty="0"/>
          </a:p>
        </p:txBody>
      </p:sp>
      <p:pic>
        <p:nvPicPr>
          <p:cNvPr id="5" name="Picture 4" descr="SED-logo-05 cop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021" y="5698463"/>
            <a:ext cx="4139834" cy="115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509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 Model</a:t>
            </a:r>
            <a:endParaRPr lang="en-US" dirty="0"/>
          </a:p>
        </p:txBody>
      </p:sp>
      <p:pic>
        <p:nvPicPr>
          <p:cNvPr id="7" name="Picture 11" descr="\\sfdc\dfs\AM\GS\Training\Education_Content_Development\Templates and Processes and Images\Images\Salesforce\custom\Quote Ta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8323" y="5564983"/>
            <a:ext cx="1138237" cy="995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pSp>
        <p:nvGrpSpPr>
          <p:cNvPr id="27" name="Group 26"/>
          <p:cNvGrpSpPr/>
          <p:nvPr/>
        </p:nvGrpSpPr>
        <p:grpSpPr>
          <a:xfrm>
            <a:off x="990227" y="4579168"/>
            <a:ext cx="1320197" cy="1279525"/>
            <a:chOff x="990227" y="4579168"/>
            <a:chExt cx="1320197" cy="1279525"/>
          </a:xfrm>
        </p:grpSpPr>
        <p:pic>
          <p:nvPicPr>
            <p:cNvPr id="6" name="Picture 55" descr="CIRCLE ORG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90227" y="4579168"/>
              <a:ext cx="1320197" cy="1279525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1029914" y="4922069"/>
              <a:ext cx="1244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600"/>
                </a:spcAft>
              </a:pPr>
              <a:r>
                <a:rPr lang="en-US" sz="1600" dirty="0" smtClean="0">
                  <a:solidFill>
                    <a:schemeClr val="tx2"/>
                  </a:solidFill>
                  <a:latin typeface="Salesforce Sans"/>
                  <a:cs typeface="Salesforce Sans"/>
                </a:rPr>
                <a:t>Cost &amp; features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174655" y="727409"/>
            <a:ext cx="3169246" cy="3244545"/>
            <a:chOff x="5310188" y="1201962"/>
            <a:chExt cx="3581769" cy="3530600"/>
          </a:xfrm>
        </p:grpSpPr>
        <p:pic>
          <p:nvPicPr>
            <p:cNvPr id="4" name="Picture 53" descr="CIRCLE BLUFAT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310188" y="1201962"/>
              <a:ext cx="3581769" cy="3530600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6261100" y="1999734"/>
              <a:ext cx="1673093" cy="401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300"/>
                </a:spcBef>
                <a:spcAft>
                  <a:spcPts val="600"/>
                </a:spcAft>
              </a:pPr>
              <a:r>
                <a:rPr lang="en-US" sz="1800" dirty="0" smtClean="0">
                  <a:solidFill>
                    <a:schemeClr val="tx2"/>
                  </a:solidFill>
                  <a:latin typeface="Salesforce Sans"/>
                  <a:cs typeface="Salesforce Sans"/>
                </a:rPr>
                <a:t>Productivity</a:t>
              </a:r>
              <a:endParaRPr lang="en-US" sz="1600" dirty="0" smtClean="0">
                <a:solidFill>
                  <a:schemeClr val="tx2"/>
                </a:solidFill>
                <a:latin typeface="Salesforce Sans"/>
                <a:cs typeface="Salesforce Sans"/>
              </a:endParaRPr>
            </a:p>
          </p:txBody>
        </p:sp>
        <p:pic>
          <p:nvPicPr>
            <p:cNvPr id="10" name="Picture 55" descr="update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457950" y="2495550"/>
              <a:ext cx="949325" cy="784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7124700" y="3073400"/>
              <a:ext cx="1485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300"/>
                </a:spcBef>
                <a:spcAft>
                  <a:spcPts val="600"/>
                </a:spcAft>
              </a:pPr>
              <a:r>
                <a:rPr lang="en-US" sz="1800" dirty="0" smtClean="0">
                  <a:solidFill>
                    <a:schemeClr val="tx2"/>
                  </a:solidFill>
                  <a:latin typeface="Salesforce Sans"/>
                  <a:cs typeface="Salesforce Sans"/>
                </a:rPr>
                <a:t>Profitability</a:t>
              </a:r>
              <a:endParaRPr lang="en-US" sz="1600" dirty="0" smtClean="0">
                <a:solidFill>
                  <a:schemeClr val="tx2"/>
                </a:solidFill>
                <a:latin typeface="Salesforce Sans"/>
                <a:cs typeface="Salesforce Sans"/>
              </a:endParaRPr>
            </a:p>
          </p:txBody>
        </p:sp>
        <p:pic>
          <p:nvPicPr>
            <p:cNvPr id="12" name="Picture 67" descr="growth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277100" y="3414713"/>
              <a:ext cx="933450" cy="80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9" name="Group 28"/>
          <p:cNvGrpSpPr/>
          <p:nvPr/>
        </p:nvGrpSpPr>
        <p:grpSpPr>
          <a:xfrm>
            <a:off x="2527881" y="3057589"/>
            <a:ext cx="2134561" cy="2153778"/>
            <a:chOff x="2811463" y="3459594"/>
            <a:chExt cx="2451876" cy="2392364"/>
          </a:xfrm>
        </p:grpSpPr>
        <p:pic>
          <p:nvPicPr>
            <p:cNvPr id="5" name="Picture 54" descr="CIRCLE YEL1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811463" y="3459594"/>
              <a:ext cx="2451876" cy="2392364"/>
            </a:xfrm>
            <a:prstGeom prst="rect">
              <a:avLst/>
            </a:prstGeom>
            <a:noFill/>
          </p:spPr>
        </p:pic>
        <p:pic>
          <p:nvPicPr>
            <p:cNvPr id="13" name="Picture 3" descr="\\sfdc\dfs\AM\GS\Training\Education_Content_Development\Templates and Processes and Images\Images\Salesforce\custom\People.pn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462338" y="3957862"/>
              <a:ext cx="1160462" cy="11985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  <p:sp>
        <p:nvSpPr>
          <p:cNvPr id="14" name="TextBox 13"/>
          <p:cNvSpPr txBox="1"/>
          <p:nvPr/>
        </p:nvSpPr>
        <p:spPr>
          <a:xfrm>
            <a:off x="4525400" y="104161"/>
            <a:ext cx="2389632" cy="623248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1600" dirty="0" smtClean="0">
                <a:solidFill>
                  <a:schemeClr val="accent1"/>
                </a:solidFill>
                <a:latin typeface="Salesforce Sans"/>
                <a:cs typeface="Salesforce Sans"/>
              </a:rPr>
              <a:t>Operating efficiency</a:t>
            </a:r>
          </a:p>
          <a:p>
            <a:pPr>
              <a:spcBef>
                <a:spcPts val="300"/>
              </a:spcBef>
            </a:pPr>
            <a:r>
              <a:rPr lang="en-US" sz="1600" dirty="0" smtClean="0">
                <a:solidFill>
                  <a:schemeClr val="accent1"/>
                </a:solidFill>
                <a:latin typeface="Salesforce Sans"/>
                <a:cs typeface="Salesforce Sans"/>
              </a:rPr>
              <a:t>Cost savings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50940" y="5156112"/>
            <a:ext cx="2389632" cy="623248"/>
          </a:xfrm>
          <a:prstGeom prst="rect">
            <a:avLst/>
          </a:prstGeom>
          <a:noFill/>
          <a:ln>
            <a:solidFill>
              <a:srgbClr val="00A1E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1600" dirty="0" smtClean="0">
                <a:solidFill>
                  <a:schemeClr val="accent1"/>
                </a:solidFill>
                <a:latin typeface="Salesforce Sans"/>
                <a:cs typeface="Salesforce Sans"/>
              </a:rPr>
              <a:t>Revenue uplift</a:t>
            </a:r>
          </a:p>
          <a:p>
            <a:pPr>
              <a:spcBef>
                <a:spcPts val="300"/>
              </a:spcBef>
            </a:pPr>
            <a:r>
              <a:rPr lang="en-US" sz="1600" dirty="0" smtClean="0">
                <a:solidFill>
                  <a:schemeClr val="accent1"/>
                </a:solidFill>
                <a:latin typeface="Salesforce Sans"/>
                <a:cs typeface="Salesforce Sans"/>
              </a:rPr>
              <a:t>IT cost avoidance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2173242" y="1628804"/>
            <a:ext cx="2489200" cy="1181100"/>
            <a:chOff x="2743200" y="2540000"/>
            <a:chExt cx="2489200" cy="1181100"/>
          </a:xfrm>
        </p:grpSpPr>
        <p:sp>
          <p:nvSpPr>
            <p:cNvPr id="19" name="Rectangle 18"/>
            <p:cNvSpPr/>
            <p:nvPr/>
          </p:nvSpPr>
          <p:spPr>
            <a:xfrm>
              <a:off x="2743200" y="2540000"/>
              <a:ext cx="2489200" cy="4699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contrasting" dir="t">
                <a:rot lat="0" lon="0" rev="2400000"/>
              </a:lightRig>
            </a:scene3d>
            <a:sp3d prstMaterial="powder"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smtClean="0">
                  <a:solidFill>
                    <a:schemeClr val="accent5"/>
                  </a:solidFill>
                  <a:latin typeface="Salesforce Sans"/>
                  <a:cs typeface="Salesforce Sans"/>
                </a:rPr>
                <a:t>“Why Do Anything?” 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743200" y="2895600"/>
              <a:ext cx="2425700" cy="4699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contrasting" dir="t">
                <a:rot lat="0" lon="0" rev="2400000"/>
              </a:lightRig>
            </a:scene3d>
            <a:sp3d prstMaterial="powder"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smtClean="0">
                  <a:solidFill>
                    <a:schemeClr val="accent5"/>
                  </a:solidFill>
                  <a:latin typeface="Salesforce Sans"/>
                  <a:cs typeface="Salesforce Sans"/>
                </a:rPr>
                <a:t>“Why Now?” 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755900" y="3251200"/>
              <a:ext cx="2438400" cy="4699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contrasting" dir="t">
                <a:rot lat="0" lon="0" rev="2400000"/>
              </a:lightRig>
            </a:scene3d>
            <a:sp3d prstMaterial="powder"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800" dirty="0" smtClean="0">
                  <a:solidFill>
                    <a:schemeClr val="accent5"/>
                  </a:solidFill>
                  <a:latin typeface="Salesforce Sans"/>
                  <a:cs typeface="Salesforce Sans"/>
                </a:rPr>
                <a:t>“Why Salesforce?” </a:t>
              </a:r>
            </a:p>
          </p:txBody>
        </p:sp>
      </p:grpSp>
      <p:cxnSp>
        <p:nvCxnSpPr>
          <p:cNvPr id="22" name="Straight Arrow Connector 21"/>
          <p:cNvCxnSpPr/>
          <p:nvPr/>
        </p:nvCxnSpPr>
        <p:spPr>
          <a:xfrm flipV="1">
            <a:off x="259758" y="6024564"/>
            <a:ext cx="8632199" cy="38100"/>
          </a:xfrm>
          <a:prstGeom prst="straightConnector1">
            <a:avLst/>
          </a:prstGeom>
          <a:ln w="19050" cmpd="sng">
            <a:solidFill>
              <a:schemeClr val="tx2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259758" y="982664"/>
            <a:ext cx="38100" cy="5041900"/>
          </a:xfrm>
          <a:prstGeom prst="straightConnector1">
            <a:avLst/>
          </a:prstGeom>
          <a:ln w="19050" cmpd="sng">
            <a:solidFill>
              <a:schemeClr val="tx2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16200000">
            <a:off x="-523465" y="2812078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1600" dirty="0" smtClean="0">
                <a:solidFill>
                  <a:schemeClr val="tx2"/>
                </a:solidFill>
                <a:latin typeface="Salesforce Sans"/>
                <a:cs typeface="Salesforce Sans"/>
              </a:rPr>
              <a:t>Value</a:t>
            </a:r>
          </a:p>
        </p:txBody>
      </p:sp>
      <p:pic>
        <p:nvPicPr>
          <p:cNvPr id="26" name="Picture 25" descr="arrow.jpeg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155" b="89691" l="5405" r="949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58" y="3208133"/>
            <a:ext cx="9434973" cy="368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15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ED16 (1)">
  <a:themeElements>
    <a:clrScheme name="Custom 2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F9C0E"/>
      </a:accent2>
      <a:accent3>
        <a:srgbClr val="50A6DF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SED16 (1).potx</Template>
  <TotalTime>56948</TotalTime>
  <Words>668</Words>
  <Application>Microsoft Macintosh PowerPoint</Application>
  <PresentationFormat>On-screen Show (4:3)</PresentationFormat>
  <Paragraphs>135</Paragraphs>
  <Slides>18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SED16 (1)</vt:lpstr>
      <vt:lpstr>Forging the trail from solo admin to center of excellence</vt:lpstr>
      <vt:lpstr>Thank you to our platinum sponsors!</vt:lpstr>
      <vt:lpstr>PowerPoint Presentation</vt:lpstr>
      <vt:lpstr>Agenda</vt:lpstr>
      <vt:lpstr>What is a Solo Admin?</vt:lpstr>
      <vt:lpstr>What is a Solo Admin?</vt:lpstr>
      <vt:lpstr>The IT vs Business Debate</vt:lpstr>
      <vt:lpstr>Proposed Expansion – The Tipping Point</vt:lpstr>
      <vt:lpstr>Proposed Expansion</vt:lpstr>
      <vt:lpstr>What is a Center of Excellence?</vt:lpstr>
      <vt:lpstr>Why Create a center of Excellence?</vt:lpstr>
      <vt:lpstr>Value Add or Overhead</vt:lpstr>
      <vt:lpstr>Call to Action </vt:lpstr>
      <vt:lpstr>CoE Structure</vt:lpstr>
      <vt:lpstr>Resourcing for the Future</vt:lpstr>
      <vt:lpstr>Summary</vt:lpstr>
      <vt:lpstr>Thank you!</vt:lpstr>
      <vt:lpstr>Benefit Model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Amber Boaz</dc:creator>
  <cp:lastModifiedBy>Jodi Wagner</cp:lastModifiedBy>
  <cp:revision>55</cp:revision>
  <dcterms:created xsi:type="dcterms:W3CDTF">2016-01-25T00:21:05Z</dcterms:created>
  <dcterms:modified xsi:type="dcterms:W3CDTF">2016-03-13T10:30:46Z</dcterms:modified>
</cp:coreProperties>
</file>